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64"/>
  </p:notesMasterIdLst>
  <p:handoutMasterIdLst>
    <p:handoutMasterId r:id="rId65"/>
  </p:handoutMasterIdLst>
  <p:sldIdLst>
    <p:sldId id="256" r:id="rId5"/>
    <p:sldId id="262" r:id="rId6"/>
    <p:sldId id="274" r:id="rId7"/>
    <p:sldId id="264" r:id="rId8"/>
    <p:sldId id="273" r:id="rId9"/>
    <p:sldId id="266" r:id="rId10"/>
    <p:sldId id="267" r:id="rId11"/>
    <p:sldId id="275" r:id="rId12"/>
    <p:sldId id="271" r:id="rId13"/>
    <p:sldId id="268" r:id="rId14"/>
    <p:sldId id="270" r:id="rId15"/>
    <p:sldId id="269" r:id="rId16"/>
    <p:sldId id="272" r:id="rId17"/>
    <p:sldId id="319" r:id="rId18"/>
    <p:sldId id="277" r:id="rId19"/>
    <p:sldId id="278" r:id="rId20"/>
    <p:sldId id="276" r:id="rId21"/>
    <p:sldId id="280" r:id="rId22"/>
    <p:sldId id="281" r:id="rId23"/>
    <p:sldId id="282" r:id="rId24"/>
    <p:sldId id="283" r:id="rId25"/>
    <p:sldId id="284" r:id="rId26"/>
    <p:sldId id="285" r:id="rId27"/>
    <p:sldId id="286" r:id="rId28"/>
    <p:sldId id="287" r:id="rId29"/>
    <p:sldId id="288" r:id="rId30"/>
    <p:sldId id="289" r:id="rId31"/>
    <p:sldId id="290" r:id="rId32"/>
    <p:sldId id="291" r:id="rId33"/>
    <p:sldId id="292" r:id="rId34"/>
    <p:sldId id="293" r:id="rId35"/>
    <p:sldId id="295" r:id="rId36"/>
    <p:sldId id="297" r:id="rId37"/>
    <p:sldId id="299" r:id="rId38"/>
    <p:sldId id="300" r:id="rId39"/>
    <p:sldId id="298" r:id="rId40"/>
    <p:sldId id="301" r:id="rId41"/>
    <p:sldId id="303" r:id="rId42"/>
    <p:sldId id="304" r:id="rId43"/>
    <p:sldId id="305" r:id="rId44"/>
    <p:sldId id="306" r:id="rId45"/>
    <p:sldId id="307" r:id="rId46"/>
    <p:sldId id="308" r:id="rId47"/>
    <p:sldId id="309" r:id="rId48"/>
    <p:sldId id="294" r:id="rId49"/>
    <p:sldId id="310" r:id="rId50"/>
    <p:sldId id="296" r:id="rId51"/>
    <p:sldId id="312" r:id="rId52"/>
    <p:sldId id="311" r:id="rId53"/>
    <p:sldId id="320" r:id="rId54"/>
    <p:sldId id="313" r:id="rId55"/>
    <p:sldId id="318" r:id="rId56"/>
    <p:sldId id="314" r:id="rId57"/>
    <p:sldId id="315" r:id="rId58"/>
    <p:sldId id="317" r:id="rId59"/>
    <p:sldId id="316" r:id="rId60"/>
    <p:sldId id="321" r:id="rId61"/>
    <p:sldId id="322" r:id="rId62"/>
    <p:sldId id="260" r:id="rId6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515A"/>
    <a:srgbClr val="8080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401463-26B5-956F-5298-AA1F9C017D18}" v="5608" dt="2024-08-09T01:39:44.516"/>
    <p1510:client id="{BD152634-BBC8-0348-4AFF-CCCE887D1B2C}" v="862" dt="2024-08-09T02:20:34.11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100" d="100"/>
          <a:sy n="100" d="100"/>
        </p:scale>
        <p:origin x="-178" y="43"/>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notesMaster" Target="notesMasters/notesMaster1.xml"/><Relationship Id="rId69"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32A2767-FEC0-45D8-A250-3A0CECEC10E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3D87BEA-720A-4B01-983C-6493C00177B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5438802-F28A-42D1-9BCA-40E34B52D6F0}" type="datetimeFigureOut">
              <a:rPr lang="en-US" smtClean="0"/>
              <a:t>8/9/2024</a:t>
            </a:fld>
            <a:endParaRPr lang="en-US" dirty="0"/>
          </a:p>
        </p:txBody>
      </p:sp>
      <p:sp>
        <p:nvSpPr>
          <p:cNvPr id="4" name="Footer Placeholder 3">
            <a:extLst>
              <a:ext uri="{FF2B5EF4-FFF2-40B4-BE49-F238E27FC236}">
                <a16:creationId xmlns:a16="http://schemas.microsoft.com/office/drawing/2014/main" id="{8D7F7142-7B6D-4E82-A762-17951F13958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7AA5D6A-4E5C-4EA7-A13B-15A02BB533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88A98BC-2DB8-47A3-A77F-B9E32C266238}" type="slidenum">
              <a:rPr lang="en-US" smtClean="0"/>
              <a:t>‹#›</a:t>
            </a:fld>
            <a:endParaRPr lang="en-US" dirty="0"/>
          </a:p>
        </p:txBody>
      </p:sp>
    </p:spTree>
    <p:extLst>
      <p:ext uri="{BB962C8B-B14F-4D97-AF65-F5344CB8AC3E}">
        <p14:creationId xmlns:p14="http://schemas.microsoft.com/office/powerpoint/2010/main" val="284568433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jpeg>
</file>

<file path=ppt/media/image4.jpeg>
</file>

<file path=ppt/media/image5.jpe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65794D-BDB5-4811-AA4A-B25E4EF28521}" type="datetimeFigureOut">
              <a:rPr lang="en-US" smtClean="0"/>
              <a:t>8/9/2024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BB1A04-13E8-48CD-97F9-AC2568E1A8D4}" type="slidenum">
              <a:rPr lang="en-US" smtClean="0"/>
              <a:t>‹#›</a:t>
            </a:fld>
            <a:endParaRPr lang="en-US" dirty="0"/>
          </a:p>
        </p:txBody>
      </p:sp>
    </p:spTree>
    <p:extLst>
      <p:ext uri="{BB962C8B-B14F-4D97-AF65-F5344CB8AC3E}">
        <p14:creationId xmlns:p14="http://schemas.microsoft.com/office/powerpoint/2010/main" val="2576999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1</a:t>
            </a:fld>
            <a:endParaRPr lang="en-US" dirty="0"/>
          </a:p>
        </p:txBody>
      </p:sp>
    </p:spTree>
    <p:extLst>
      <p:ext uri="{BB962C8B-B14F-4D97-AF65-F5344CB8AC3E}">
        <p14:creationId xmlns:p14="http://schemas.microsoft.com/office/powerpoint/2010/main" val="32643052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cap="all" dirty="0"/>
              <a:t>Knowledge graphs are well-suited for integrating data from diverse sources, especially when the data comes in various formats or follows different schemas. They can unify disparate data into a coherent graph, making it easier to query and analyze.</a:t>
            </a:r>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29</a:t>
            </a:fld>
            <a:endParaRPr lang="en-US" dirty="0"/>
          </a:p>
        </p:txBody>
      </p:sp>
    </p:spTree>
    <p:extLst>
      <p:ext uri="{BB962C8B-B14F-4D97-AF65-F5344CB8AC3E}">
        <p14:creationId xmlns:p14="http://schemas.microsoft.com/office/powerpoint/2010/main" val="13529631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cap="all"/>
              <a:t>For applications involving knowledge representation, such as natural language processing, chatbots, and intelligent search, knowledge graphs offer a more expressive way to store and query information compared to traditional relational databases.</a:t>
            </a:r>
            <a:endParaRPr lang="en-US"/>
          </a:p>
          <a:p>
            <a:br>
              <a:rPr lang="en-US" dirty="0"/>
            </a:br>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30</a:t>
            </a:fld>
            <a:endParaRPr lang="en-US" dirty="0"/>
          </a:p>
        </p:txBody>
      </p:sp>
    </p:spTree>
    <p:extLst>
      <p:ext uri="{BB962C8B-B14F-4D97-AF65-F5344CB8AC3E}">
        <p14:creationId xmlns:p14="http://schemas.microsoft.com/office/powerpoint/2010/main" val="35558036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cap="all" dirty="0"/>
              <a:t>Knowledge graphs enable applications to understand the context of the data and provide context-aware responses or insights, which is crucial in personalized services and adaptive systems.</a:t>
            </a:r>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31</a:t>
            </a:fld>
            <a:endParaRPr lang="en-US" dirty="0"/>
          </a:p>
        </p:txBody>
      </p:sp>
    </p:spTree>
    <p:extLst>
      <p:ext uri="{BB962C8B-B14F-4D97-AF65-F5344CB8AC3E}">
        <p14:creationId xmlns:p14="http://schemas.microsoft.com/office/powerpoint/2010/main" val="9315941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69BB1A04-13E8-48CD-97F9-AC2568E1A8D4}" type="slidenum">
              <a:rPr lang="en-US" smtClean="0"/>
              <a:t>43</a:t>
            </a:fld>
            <a:endParaRPr lang="en-US" dirty="0"/>
          </a:p>
        </p:txBody>
      </p:sp>
    </p:spTree>
    <p:extLst>
      <p:ext uri="{BB962C8B-B14F-4D97-AF65-F5344CB8AC3E}">
        <p14:creationId xmlns:p14="http://schemas.microsoft.com/office/powerpoint/2010/main" val="19945810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cs typeface="Calibri"/>
              </a:rPr>
              <a:t>Data Collection </a:t>
            </a:r>
            <a:r>
              <a:rPr lang="en-US" b="1" dirty="0"/>
              <a:t>and Preprocessing</a:t>
            </a:r>
            <a:endParaRPr lang="en-US" b="1" dirty="0">
              <a:cs typeface="Calibri"/>
            </a:endParaRPr>
          </a:p>
          <a:p>
            <a:endParaRPr lang="en-US" b="1" dirty="0">
              <a:cs typeface="Calibri"/>
            </a:endParaRPr>
          </a:p>
          <a:p>
            <a:r>
              <a:rPr lang="en-US" b="1" dirty="0"/>
              <a:t>Document Collection</a:t>
            </a:r>
            <a:r>
              <a:rPr lang="en-US" dirty="0"/>
              <a:t>: Gather all research documents, which could include research papers, articles, patents, and reports. These documents may be in various formats such as PDFs, Word documents, or plain text files.</a:t>
            </a:r>
            <a:endParaRPr lang="en-US"/>
          </a:p>
          <a:p>
            <a:pPr>
              <a:buFont typeface="Arial"/>
            </a:pPr>
            <a:endParaRPr lang="en-US" dirty="0"/>
          </a:p>
          <a:p>
            <a:r>
              <a:rPr lang="en-US" b="1" dirty="0"/>
              <a:t>Text Extraction</a:t>
            </a:r>
            <a:r>
              <a:rPr lang="en-US" dirty="0"/>
              <a:t>: Extract the text content from these documents. This may require specialized tools or libraries, especially for non-text formats like PDFs.</a:t>
            </a:r>
            <a:endParaRPr lang="en-US" dirty="0">
              <a:cs typeface="Calibri"/>
            </a:endParaRPr>
          </a:p>
          <a:p>
            <a:endParaRPr lang="en-US" dirty="0">
              <a:cs typeface="Calibri"/>
            </a:endParaRPr>
          </a:p>
          <a:p>
            <a:r>
              <a:rPr lang="en-US" b="1" dirty="0"/>
              <a:t>Preprocessing</a:t>
            </a:r>
            <a:r>
              <a:rPr lang="en-US" dirty="0"/>
              <a:t>: Clean and normalize the text. This includes removing unnecessary formatting, tokenizing the text, handling stop words, and possibly stemming or lemmatizing words to their base forms. </a:t>
            </a:r>
            <a:endParaRPr lang="en-US" dirty="0">
              <a:cs typeface="Calibri"/>
            </a:endParaRPr>
          </a:p>
        </p:txBody>
      </p:sp>
      <p:sp>
        <p:nvSpPr>
          <p:cNvPr id="4" name="Slide Number Placeholder 3"/>
          <p:cNvSpPr>
            <a:spLocks noGrp="1"/>
          </p:cNvSpPr>
          <p:nvPr>
            <p:ph type="sldNum" sz="quarter" idx="5"/>
          </p:nvPr>
        </p:nvSpPr>
        <p:spPr/>
        <p:txBody>
          <a:bodyPr/>
          <a:lstStyle/>
          <a:p>
            <a:fld id="{69BB1A04-13E8-48CD-97F9-AC2568E1A8D4}" type="slidenum">
              <a:rPr lang="en-US" smtClean="0"/>
              <a:t>45</a:t>
            </a:fld>
            <a:endParaRPr lang="en-US" dirty="0"/>
          </a:p>
        </p:txBody>
      </p:sp>
    </p:spTree>
    <p:extLst>
      <p:ext uri="{BB962C8B-B14F-4D97-AF65-F5344CB8AC3E}">
        <p14:creationId xmlns:p14="http://schemas.microsoft.com/office/powerpoint/2010/main" val="9244888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20000"/>
              </a:lnSpc>
              <a:spcBef>
                <a:spcPts val="1000"/>
              </a:spcBef>
            </a:pPr>
            <a:r>
              <a:rPr lang="en-US" b="1" dirty="0"/>
              <a:t>Entity Recognition and Extraction</a:t>
            </a:r>
            <a:endParaRPr lang="en-US" b="1" dirty="0">
              <a:cs typeface="Calibri"/>
            </a:endParaRPr>
          </a:p>
          <a:p>
            <a:endParaRPr lang="en-US" b="1" dirty="0">
              <a:cs typeface="Calibri"/>
            </a:endParaRPr>
          </a:p>
          <a:p>
            <a:r>
              <a:rPr lang="en-US" b="1" dirty="0"/>
              <a:t>Named Entity Recognition (NER)</a:t>
            </a:r>
            <a:r>
              <a:rPr lang="en-US" dirty="0"/>
              <a:t>: Identify and classify entities within the text. In the context of material science, entities could include materials (e.g., graphene, silicon), chemical compounds, properties (e.g., conductivity, hardness), processes (e.g., synthesis methods), and researchers or institutions.</a:t>
            </a:r>
          </a:p>
          <a:p>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69BB1A04-13E8-48CD-97F9-AC2568E1A8D4}" type="slidenum">
              <a:rPr lang="en-US" smtClean="0"/>
              <a:t>46</a:t>
            </a:fld>
            <a:endParaRPr lang="en-US" dirty="0"/>
          </a:p>
        </p:txBody>
      </p:sp>
    </p:spTree>
    <p:extLst>
      <p:ext uri="{BB962C8B-B14F-4D97-AF65-F5344CB8AC3E}">
        <p14:creationId xmlns:p14="http://schemas.microsoft.com/office/powerpoint/2010/main" val="39082441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20000"/>
              </a:lnSpc>
              <a:spcBef>
                <a:spcPts val="1000"/>
              </a:spcBef>
            </a:pPr>
            <a:r>
              <a:rPr lang="en-US" b="1" dirty="0"/>
              <a:t>Ontology Development</a:t>
            </a:r>
            <a:endParaRPr lang="en-US" dirty="0"/>
          </a:p>
          <a:p>
            <a:endParaRPr lang="en-US" b="1" dirty="0">
              <a:cs typeface="Calibri"/>
            </a:endParaRPr>
          </a:p>
          <a:p>
            <a:r>
              <a:rPr lang="en-US" b="1" dirty="0"/>
              <a:t>Ontology Development</a:t>
            </a:r>
            <a:r>
              <a:rPr lang="en-US" dirty="0"/>
              <a:t>: Develop an ontology or schema that defines the types of entities and relationships relevant to material science. This schema serves as the backbone of the knowledge graph, guiding how data is structured and interconnected. </a:t>
            </a:r>
          </a:p>
        </p:txBody>
      </p:sp>
      <p:sp>
        <p:nvSpPr>
          <p:cNvPr id="4" name="Slide Number Placeholder 3"/>
          <p:cNvSpPr>
            <a:spLocks noGrp="1"/>
          </p:cNvSpPr>
          <p:nvPr>
            <p:ph type="sldNum" sz="quarter" idx="5"/>
          </p:nvPr>
        </p:nvSpPr>
        <p:spPr/>
        <p:txBody>
          <a:bodyPr/>
          <a:lstStyle/>
          <a:p>
            <a:fld id="{69BB1A04-13E8-48CD-97F9-AC2568E1A8D4}" type="slidenum">
              <a:rPr lang="en-US" smtClean="0"/>
              <a:t>47</a:t>
            </a:fld>
            <a:endParaRPr lang="en-US" dirty="0"/>
          </a:p>
        </p:txBody>
      </p:sp>
    </p:spTree>
    <p:extLst>
      <p:ext uri="{BB962C8B-B14F-4D97-AF65-F5344CB8AC3E}">
        <p14:creationId xmlns:p14="http://schemas.microsoft.com/office/powerpoint/2010/main" val="34017567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20000"/>
              </a:lnSpc>
              <a:spcBef>
                <a:spcPts val="1000"/>
              </a:spcBef>
            </a:pPr>
            <a:r>
              <a:rPr lang="en-US" b="1"/>
              <a:t>Relation Extraction</a:t>
            </a:r>
            <a:endParaRPr lang="en-US"/>
          </a:p>
          <a:p>
            <a:endParaRPr lang="en-US" dirty="0"/>
          </a:p>
          <a:p>
            <a:r>
              <a:rPr lang="en-US" b="1" dirty="0"/>
              <a:t>Relation Extraction</a:t>
            </a:r>
            <a:r>
              <a:rPr lang="en-US" dirty="0"/>
              <a:t>: Identify relationships between entities. This involves determining how different entities are connected, such as a material having a specific property or being synthesized using a particular method.</a:t>
            </a:r>
          </a:p>
          <a:p>
            <a:endParaRPr lang="en-US" dirty="0"/>
          </a:p>
          <a:p>
            <a:r>
              <a:rPr lang="en-US" b="1" dirty="0"/>
              <a:t>Contextual Analysis</a:t>
            </a:r>
            <a:r>
              <a:rPr lang="en-US" dirty="0"/>
              <a:t>: Understand the context in which entities are mentioned to accurately determine relationships. This might involve sentence-level parsing, dependency analysis, and semantic role labeling.</a:t>
            </a:r>
          </a:p>
        </p:txBody>
      </p:sp>
      <p:sp>
        <p:nvSpPr>
          <p:cNvPr id="4" name="Slide Number Placeholder 3"/>
          <p:cNvSpPr>
            <a:spLocks noGrp="1"/>
          </p:cNvSpPr>
          <p:nvPr>
            <p:ph type="sldNum" sz="quarter" idx="5"/>
          </p:nvPr>
        </p:nvSpPr>
        <p:spPr/>
        <p:txBody>
          <a:bodyPr/>
          <a:lstStyle/>
          <a:p>
            <a:fld id="{69BB1A04-13E8-48CD-97F9-AC2568E1A8D4}" type="slidenum">
              <a:rPr lang="en-US" smtClean="0"/>
              <a:t>48</a:t>
            </a:fld>
            <a:endParaRPr lang="en-US" dirty="0"/>
          </a:p>
        </p:txBody>
      </p:sp>
    </p:spTree>
    <p:extLst>
      <p:ext uri="{BB962C8B-B14F-4D97-AF65-F5344CB8AC3E}">
        <p14:creationId xmlns:p14="http://schemas.microsoft.com/office/powerpoint/2010/main" val="36277923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Data Integration and Knowledge Graph Construction</a:t>
            </a:r>
            <a:endParaRPr lang="en-US" b="1" dirty="0">
              <a:cs typeface="Calibri"/>
            </a:endParaRPr>
          </a:p>
          <a:p>
            <a:endParaRPr lang="en-US" dirty="0"/>
          </a:p>
          <a:p>
            <a:pPr>
              <a:buFont typeface="Arial"/>
            </a:pPr>
            <a:r>
              <a:rPr lang="en-US" b="1" dirty="0"/>
              <a:t>Entity Resolution</a:t>
            </a:r>
            <a:r>
              <a:rPr lang="en-US" dirty="0"/>
              <a:t>: Resolve different mentions of the same entity to a single unique identifier (e.g., different papers referring to the same material with slightly different names).</a:t>
            </a:r>
            <a:endParaRPr lang="en-US" dirty="0">
              <a:cs typeface="Calibri"/>
            </a:endParaRPr>
          </a:p>
          <a:p>
            <a:pPr>
              <a:lnSpc>
                <a:spcPct val="120000"/>
              </a:lnSpc>
              <a:spcBef>
                <a:spcPts val="1000"/>
              </a:spcBef>
            </a:pPr>
            <a:endParaRPr lang="en-US" b="1" dirty="0"/>
          </a:p>
          <a:p>
            <a:pPr>
              <a:lnSpc>
                <a:spcPct val="120000"/>
              </a:lnSpc>
              <a:spcBef>
                <a:spcPts val="1000"/>
              </a:spcBef>
            </a:pPr>
            <a:r>
              <a:rPr lang="en-US" b="1" dirty="0"/>
              <a:t>Graph Construction</a:t>
            </a:r>
            <a:r>
              <a:rPr lang="en-US" dirty="0"/>
              <a:t>: Create nodes for each entity and edges for each relationship. The knowledge graph can be built using graph databases like Neo4j, which allow for the efficient storage and querying of graph-structured data.</a:t>
            </a:r>
          </a:p>
        </p:txBody>
      </p:sp>
      <p:sp>
        <p:nvSpPr>
          <p:cNvPr id="4" name="Slide Number Placeholder 3"/>
          <p:cNvSpPr>
            <a:spLocks noGrp="1"/>
          </p:cNvSpPr>
          <p:nvPr>
            <p:ph type="sldNum" sz="quarter" idx="5"/>
          </p:nvPr>
        </p:nvSpPr>
        <p:spPr/>
        <p:txBody>
          <a:bodyPr/>
          <a:lstStyle/>
          <a:p>
            <a:fld id="{69BB1A04-13E8-48CD-97F9-AC2568E1A8D4}" type="slidenum">
              <a:rPr lang="en-US" smtClean="0"/>
              <a:t>49</a:t>
            </a:fld>
            <a:endParaRPr lang="en-US" dirty="0"/>
          </a:p>
        </p:txBody>
      </p:sp>
    </p:spTree>
    <p:extLst>
      <p:ext uri="{BB962C8B-B14F-4D97-AF65-F5344CB8AC3E}">
        <p14:creationId xmlns:p14="http://schemas.microsoft.com/office/powerpoint/2010/main" val="398722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20000"/>
              </a:lnSpc>
              <a:spcBef>
                <a:spcPts val="1000"/>
              </a:spcBef>
            </a:pPr>
            <a:r>
              <a:rPr lang="en-US" b="1" dirty="0"/>
              <a:t>Iteration and Enrichment</a:t>
            </a:r>
          </a:p>
          <a:p>
            <a:pPr>
              <a:lnSpc>
                <a:spcPct val="120000"/>
              </a:lnSpc>
              <a:spcBef>
                <a:spcPts val="1000"/>
              </a:spcBef>
            </a:pPr>
            <a:endParaRPr lang="en-US" b="1" dirty="0"/>
          </a:p>
          <a:p>
            <a:r>
              <a:rPr lang="en-US" b="1"/>
              <a:t>Data Enrichment</a:t>
            </a:r>
            <a:r>
              <a:rPr lang="en-US"/>
              <a:t>: Integrate additional data sources to enrich the knowledge graph. This could include external databases, public datasets, or supplementary documents.</a:t>
            </a:r>
            <a:endParaRPr lang="en-US">
              <a:cs typeface="Calibri" panose="020F0502020204030204"/>
            </a:endParaRPr>
          </a:p>
          <a:p>
            <a:pPr>
              <a:lnSpc>
                <a:spcPct val="120000"/>
              </a:lnSpc>
              <a:spcBef>
                <a:spcPts val="1000"/>
              </a:spcBef>
            </a:pPr>
            <a:endParaRPr lang="en-US" b="1" dirty="0"/>
          </a:p>
          <a:p>
            <a:pPr>
              <a:lnSpc>
                <a:spcPct val="120000"/>
              </a:lnSpc>
              <a:spcBef>
                <a:spcPts val="1000"/>
              </a:spcBef>
            </a:pPr>
            <a:r>
              <a:rPr lang="en-US" b="1" dirty="0"/>
              <a:t>Continuous Improvement</a:t>
            </a:r>
            <a:r>
              <a:rPr lang="en-US" dirty="0"/>
              <a:t>: As new research is published, the knowledge graph should be continuously updated and refined. This requires setting up processes for regular data ingestion and updating.</a:t>
            </a:r>
          </a:p>
        </p:txBody>
      </p:sp>
      <p:sp>
        <p:nvSpPr>
          <p:cNvPr id="4" name="Slide Number Placeholder 3"/>
          <p:cNvSpPr>
            <a:spLocks noGrp="1"/>
          </p:cNvSpPr>
          <p:nvPr>
            <p:ph type="sldNum" sz="quarter" idx="5"/>
          </p:nvPr>
        </p:nvSpPr>
        <p:spPr/>
        <p:txBody>
          <a:bodyPr/>
          <a:lstStyle/>
          <a:p>
            <a:fld id="{69BB1A04-13E8-48CD-97F9-AC2568E1A8D4}" type="slidenum">
              <a:rPr lang="en-US" smtClean="0"/>
              <a:t>50</a:t>
            </a:fld>
            <a:endParaRPr lang="en-US" dirty="0"/>
          </a:p>
        </p:txBody>
      </p:sp>
    </p:spTree>
    <p:extLst>
      <p:ext uri="{BB962C8B-B14F-4D97-AF65-F5344CB8AC3E}">
        <p14:creationId xmlns:p14="http://schemas.microsoft.com/office/powerpoint/2010/main" val="10732935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I'm sure many people have probably heard the term knowledge graph. And if you haven't worked with them before you may not know what they are and how they are different from other databases. I hope to be able to explain what they are in the simplest terms and explain what you can do with them. Then I will show you how we are using graph databases in our own research. </a:t>
            </a:r>
          </a:p>
        </p:txBody>
      </p:sp>
      <p:sp>
        <p:nvSpPr>
          <p:cNvPr id="4" name="Slide Number Placeholder 3"/>
          <p:cNvSpPr>
            <a:spLocks noGrp="1"/>
          </p:cNvSpPr>
          <p:nvPr>
            <p:ph type="sldNum" sz="quarter" idx="5"/>
          </p:nvPr>
        </p:nvSpPr>
        <p:spPr/>
        <p:txBody>
          <a:bodyPr/>
          <a:lstStyle/>
          <a:p>
            <a:fld id="{69BB1A04-13E8-48CD-97F9-AC2568E1A8D4}" type="slidenum">
              <a:rPr lang="en-US" smtClean="0"/>
              <a:t>3</a:t>
            </a:fld>
            <a:endParaRPr lang="en-US" dirty="0"/>
          </a:p>
        </p:txBody>
      </p:sp>
    </p:spTree>
    <p:extLst>
      <p:ext uri="{BB962C8B-B14F-4D97-AF65-F5344CB8AC3E}">
        <p14:creationId xmlns:p14="http://schemas.microsoft.com/office/powerpoint/2010/main" val="41749174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One sentence can have lots of information that we are missing by simply grabbing entities. For this reason, the extraction portion of the pipeline is crucial if you need to ensure that you are getting all the information held in the sentence, or at the very least the information necessary to fully encapsulate the meaning exactly as it is said. </a:t>
            </a:r>
          </a:p>
        </p:txBody>
      </p:sp>
      <p:sp>
        <p:nvSpPr>
          <p:cNvPr id="4" name="Slide Number Placeholder 3"/>
          <p:cNvSpPr>
            <a:spLocks noGrp="1"/>
          </p:cNvSpPr>
          <p:nvPr>
            <p:ph type="sldNum" sz="quarter" idx="5"/>
          </p:nvPr>
        </p:nvSpPr>
        <p:spPr/>
        <p:txBody>
          <a:bodyPr/>
          <a:lstStyle/>
          <a:p>
            <a:fld id="{69BB1A04-13E8-48CD-97F9-AC2568E1A8D4}" type="slidenum">
              <a:rPr lang="en-US" smtClean="0"/>
              <a:t>52</a:t>
            </a:fld>
            <a:endParaRPr lang="en-US" dirty="0"/>
          </a:p>
        </p:txBody>
      </p:sp>
    </p:spTree>
    <p:extLst>
      <p:ext uri="{BB962C8B-B14F-4D97-AF65-F5344CB8AC3E}">
        <p14:creationId xmlns:p14="http://schemas.microsoft.com/office/powerpoint/2010/main" val="11417884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If Jane Doe is the same person and went to both stores, we must store the information that Jane went to both locations.</a:t>
            </a:r>
          </a:p>
          <a:p>
            <a:endParaRPr lang="en-US" dirty="0">
              <a:cs typeface="Calibri"/>
            </a:endParaRPr>
          </a:p>
          <a:p>
            <a:r>
              <a:rPr lang="en-US" dirty="0">
                <a:cs typeface="Calibri"/>
              </a:rPr>
              <a:t>If Jane Doe is the same person and only one is incorrect, we want to store the correct only. Which one is correct? How could we know?</a:t>
            </a:r>
          </a:p>
          <a:p>
            <a:endParaRPr lang="en-US" dirty="0">
              <a:cs typeface="Calibri"/>
            </a:endParaRPr>
          </a:p>
          <a:p>
            <a:r>
              <a:rPr lang="en-US" dirty="0">
                <a:cs typeface="Calibri"/>
              </a:rPr>
              <a:t>Worse still, if Jane Doe is not a named entity, then they may not be the same person at all and both statements are true, but pertain to two different people. How could we know?</a:t>
            </a:r>
          </a:p>
        </p:txBody>
      </p:sp>
      <p:sp>
        <p:nvSpPr>
          <p:cNvPr id="4" name="Slide Number Placeholder 3"/>
          <p:cNvSpPr>
            <a:spLocks noGrp="1"/>
          </p:cNvSpPr>
          <p:nvPr>
            <p:ph type="sldNum" sz="quarter" idx="5"/>
          </p:nvPr>
        </p:nvSpPr>
        <p:spPr/>
        <p:txBody>
          <a:bodyPr/>
          <a:lstStyle/>
          <a:p>
            <a:fld id="{69BB1A04-13E8-48CD-97F9-AC2568E1A8D4}" type="slidenum">
              <a:rPr lang="en-US" smtClean="0"/>
              <a:t>53</a:t>
            </a:fld>
            <a:endParaRPr lang="en-US" dirty="0"/>
          </a:p>
        </p:txBody>
      </p:sp>
    </p:spTree>
    <p:extLst>
      <p:ext uri="{BB962C8B-B14F-4D97-AF65-F5344CB8AC3E}">
        <p14:creationId xmlns:p14="http://schemas.microsoft.com/office/powerpoint/2010/main" val="7767494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This could be detected using declarative statements. "is a process known as" is a marker of a definition. But if we are to categorize all ways that a definition is created then we will invariably miss one and end up missing that information in the process. </a:t>
            </a:r>
          </a:p>
          <a:p>
            <a:endParaRPr lang="en-US" dirty="0">
              <a:cs typeface="Calibri"/>
            </a:endParaRPr>
          </a:p>
          <a:p>
            <a:r>
              <a:rPr lang="en-US" dirty="0">
                <a:cs typeface="Calibri"/>
              </a:rPr>
              <a:t>How can we guarantee that a sentence is correctly ingested and the knowledge is distilled?</a:t>
            </a:r>
          </a:p>
        </p:txBody>
      </p:sp>
      <p:sp>
        <p:nvSpPr>
          <p:cNvPr id="4" name="Slide Number Placeholder 3"/>
          <p:cNvSpPr>
            <a:spLocks noGrp="1"/>
          </p:cNvSpPr>
          <p:nvPr>
            <p:ph type="sldNum" sz="quarter" idx="5"/>
          </p:nvPr>
        </p:nvSpPr>
        <p:spPr/>
        <p:txBody>
          <a:bodyPr/>
          <a:lstStyle/>
          <a:p>
            <a:fld id="{69BB1A04-13E8-48CD-97F9-AC2568E1A8D4}" type="slidenum">
              <a:rPr lang="en-US" smtClean="0"/>
              <a:t>55</a:t>
            </a:fld>
            <a:endParaRPr lang="en-US" dirty="0"/>
          </a:p>
        </p:txBody>
      </p:sp>
    </p:spTree>
    <p:extLst>
      <p:ext uri="{BB962C8B-B14F-4D97-AF65-F5344CB8AC3E}">
        <p14:creationId xmlns:p14="http://schemas.microsoft.com/office/powerpoint/2010/main" val="27833661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20000"/>
              </a:lnSpc>
              <a:spcBef>
                <a:spcPts val="1000"/>
              </a:spcBef>
            </a:pPr>
            <a:r>
              <a:rPr lang="en-US" dirty="0"/>
              <a:t>Zero-Shot vs Few-Shot learning (Easiest) - </a:t>
            </a:r>
            <a:r>
              <a:rPr lang="en-US"/>
              <a:t>Use the LLM without extensive fine-tuning, leveraging its existing knowledge to perform NER.</a:t>
            </a:r>
            <a:br>
              <a:rPr lang="en-US" dirty="0"/>
            </a:br>
            <a:endParaRPr lang="en-US" dirty="0">
              <a:cs typeface="Calibri"/>
            </a:endParaRPr>
          </a:p>
          <a:p>
            <a:pPr>
              <a:lnSpc>
                <a:spcPct val="120000"/>
              </a:lnSpc>
              <a:spcBef>
                <a:spcPts val="1000"/>
              </a:spcBef>
            </a:pPr>
            <a:r>
              <a:rPr lang="en-US" dirty="0"/>
              <a:t>Using the LLM for Data Augmentation (Easy) - </a:t>
            </a:r>
            <a:r>
              <a:rPr lang="en-US"/>
              <a:t>Use the LLM to generate more training data for a traditional NER model.</a:t>
            </a:r>
            <a:br>
              <a:rPr lang="en-US" dirty="0">
                <a:cs typeface="+mn-lt"/>
              </a:rPr>
            </a:br>
            <a:endParaRPr lang="en-US">
              <a:cs typeface="Calibri" panose="020F0502020204030204"/>
            </a:endParaRPr>
          </a:p>
          <a:p>
            <a:pPr>
              <a:lnSpc>
                <a:spcPct val="120000"/>
              </a:lnSpc>
              <a:spcBef>
                <a:spcPts val="1000"/>
              </a:spcBef>
            </a:pPr>
            <a:r>
              <a:rPr lang="en-US" dirty="0"/>
              <a:t>Combining LLM with Rule-Based Systems (Moderate) - </a:t>
            </a:r>
            <a:r>
              <a:rPr lang="en-US"/>
              <a:t>Combine the power of LLMs with rule-based methods to improve NER accuracy.</a:t>
            </a:r>
            <a:endParaRPr lang="en-US">
              <a:cs typeface="Calibri" panose="020F0502020204030204"/>
            </a:endParaRPr>
          </a:p>
          <a:p>
            <a:pPr>
              <a:lnSpc>
                <a:spcPct val="120000"/>
              </a:lnSpc>
              <a:spcBef>
                <a:spcPts val="1000"/>
              </a:spcBef>
            </a:pPr>
            <a:endParaRPr lang="en-US" dirty="0"/>
          </a:p>
          <a:p>
            <a:pPr>
              <a:lnSpc>
                <a:spcPct val="120000"/>
              </a:lnSpc>
              <a:spcBef>
                <a:spcPts val="1000"/>
              </a:spcBef>
            </a:pPr>
            <a:r>
              <a:rPr lang="en-US" dirty="0"/>
              <a:t>Customizing the LLM Output with Few-Shot Prompts (Moderate) - </a:t>
            </a:r>
            <a:r>
              <a:rPr lang="en-US"/>
              <a:t>Extract specific types of entities by crafting custom prompts.</a:t>
            </a:r>
            <a:endParaRPr lang="en-US">
              <a:cs typeface="Calibri" panose="020F0502020204030204"/>
            </a:endParaRPr>
          </a:p>
          <a:p>
            <a:pPr>
              <a:lnSpc>
                <a:spcPct val="120000"/>
              </a:lnSpc>
              <a:spcBef>
                <a:spcPts val="1000"/>
              </a:spcBef>
            </a:pPr>
            <a:endParaRPr lang="en-US" dirty="0"/>
          </a:p>
          <a:p>
            <a:pPr>
              <a:lnSpc>
                <a:spcPct val="120000"/>
              </a:lnSpc>
              <a:spcBef>
                <a:spcPts val="1000"/>
              </a:spcBef>
            </a:pPr>
            <a:r>
              <a:rPr lang="en-US" dirty="0"/>
              <a:t>LLM-Assisted Annotation Tools (Moderate-Hard) - </a:t>
            </a:r>
            <a:r>
              <a:rPr lang="en-US"/>
              <a:t>Speed up the annotation process for creating labeled datasets. Use the data engineers responses to perform active learning.</a:t>
            </a:r>
            <a:endParaRPr lang="en-US">
              <a:cs typeface="Calibri" panose="020F0502020204030204"/>
            </a:endParaRPr>
          </a:p>
          <a:p>
            <a:pPr>
              <a:lnSpc>
                <a:spcPct val="120000"/>
              </a:lnSpc>
              <a:spcBef>
                <a:spcPts val="1000"/>
              </a:spcBef>
            </a:pPr>
            <a:endParaRPr lang="en-US" dirty="0"/>
          </a:p>
          <a:p>
            <a:pPr>
              <a:lnSpc>
                <a:spcPct val="120000"/>
              </a:lnSpc>
              <a:spcBef>
                <a:spcPts val="1000"/>
              </a:spcBef>
            </a:pPr>
            <a:r>
              <a:rPr lang="en-US" dirty="0"/>
              <a:t>Fine-Tuning a Pretrained LLM (Hard) - Fine-tune a pretrained LLM (like GPT, BERT, </a:t>
            </a:r>
            <a:r>
              <a:rPr lang="en-US" dirty="0" err="1"/>
              <a:t>RoBERTa</a:t>
            </a:r>
            <a:r>
              <a:rPr lang="en-US"/>
              <a:t>) on a labeled NER dataset.</a:t>
            </a:r>
            <a:endParaRPr lang="en-US">
              <a:cs typeface="Calibri" panose="020F0502020204030204"/>
            </a:endParaRPr>
          </a:p>
          <a:p>
            <a:pPr>
              <a:lnSpc>
                <a:spcPct val="120000"/>
              </a:lnSpc>
              <a:spcBef>
                <a:spcPts val="1000"/>
              </a:spcBef>
            </a:pPr>
            <a:endParaRPr lang="en-US" dirty="0"/>
          </a:p>
          <a:p>
            <a:pPr>
              <a:lnSpc>
                <a:spcPct val="120000"/>
              </a:lnSpc>
              <a:spcBef>
                <a:spcPts val="1000"/>
              </a:spcBef>
            </a:pPr>
            <a:r>
              <a:rPr lang="en-US" dirty="0"/>
              <a:t>Hybrid Models (Hard) - </a:t>
            </a:r>
            <a:r>
              <a:rPr lang="en-US"/>
              <a:t>Use the LLM as part of a hybrid system that combines different approaches for NER.</a:t>
            </a:r>
            <a:endParaRPr lang="en-US">
              <a:cs typeface="Calibri" panose="020F0502020204030204"/>
            </a:endParaRPr>
          </a:p>
          <a:p>
            <a:endParaRPr lang="en-US" dirty="0">
              <a:cs typeface="Calibri"/>
            </a:endParaRPr>
          </a:p>
        </p:txBody>
      </p:sp>
      <p:sp>
        <p:nvSpPr>
          <p:cNvPr id="4" name="Slide Number Placeholder 3"/>
          <p:cNvSpPr>
            <a:spLocks noGrp="1"/>
          </p:cNvSpPr>
          <p:nvPr>
            <p:ph type="sldNum" sz="quarter" idx="5"/>
          </p:nvPr>
        </p:nvSpPr>
        <p:spPr/>
        <p:txBody>
          <a:bodyPr/>
          <a:lstStyle/>
          <a:p>
            <a:fld id="{69BB1A04-13E8-48CD-97F9-AC2568E1A8D4}" type="slidenum">
              <a:rPr lang="en-US" smtClean="0"/>
              <a:t>56</a:t>
            </a:fld>
            <a:endParaRPr lang="en-US" dirty="0"/>
          </a:p>
        </p:txBody>
      </p:sp>
    </p:spTree>
    <p:extLst>
      <p:ext uri="{BB962C8B-B14F-4D97-AF65-F5344CB8AC3E}">
        <p14:creationId xmlns:p14="http://schemas.microsoft.com/office/powerpoint/2010/main" val="14214867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59</a:t>
            </a:fld>
            <a:endParaRPr lang="en-US" dirty="0"/>
          </a:p>
        </p:txBody>
      </p:sp>
    </p:spTree>
    <p:extLst>
      <p:ext uri="{BB962C8B-B14F-4D97-AF65-F5344CB8AC3E}">
        <p14:creationId xmlns:p14="http://schemas.microsoft.com/office/powerpoint/2010/main" val="10049620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Google: Used to enhance search results with information gathered from various sources.</a:t>
            </a:r>
          </a:p>
          <a:p>
            <a:endParaRPr lang="en-US" dirty="0">
              <a:cs typeface="Calibri"/>
            </a:endParaRPr>
          </a:p>
          <a:p>
            <a:r>
              <a:rPr lang="en-US" dirty="0"/>
              <a:t>Facebook: Captures the relationships between users and their interests, friends, and other activities on the platform.</a:t>
            </a:r>
          </a:p>
          <a:p>
            <a:endParaRPr lang="en-US" dirty="0">
              <a:cs typeface="Calibri"/>
            </a:endParaRPr>
          </a:p>
        </p:txBody>
      </p:sp>
      <p:sp>
        <p:nvSpPr>
          <p:cNvPr id="4" name="Slide Number Placeholder 3"/>
          <p:cNvSpPr>
            <a:spLocks noGrp="1"/>
          </p:cNvSpPr>
          <p:nvPr>
            <p:ph type="sldNum" sz="quarter" idx="5"/>
          </p:nvPr>
        </p:nvSpPr>
        <p:spPr/>
        <p:txBody>
          <a:bodyPr/>
          <a:lstStyle/>
          <a:p>
            <a:fld id="{69BB1A04-13E8-48CD-97F9-AC2568E1A8D4}" type="slidenum">
              <a:rPr lang="en-US" smtClean="0"/>
              <a:t>4</a:t>
            </a:fld>
            <a:endParaRPr lang="en-US" dirty="0"/>
          </a:p>
        </p:txBody>
      </p:sp>
    </p:spTree>
    <p:extLst>
      <p:ext uri="{BB962C8B-B14F-4D97-AF65-F5344CB8AC3E}">
        <p14:creationId xmlns:p14="http://schemas.microsoft.com/office/powerpoint/2010/main" val="817399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This cryptic explanation no doubt completely answers all your questions so I will pass it back to Subhasis.  ** Jokes**</a:t>
            </a:r>
            <a:endParaRPr lang="en-US" dirty="0"/>
          </a:p>
          <a:p>
            <a:endParaRPr lang="en-US" dirty="0">
              <a:cs typeface="Calibri"/>
            </a:endParaRPr>
          </a:p>
          <a:p>
            <a:r>
              <a:rPr lang="en-US" dirty="0"/>
              <a:t>The biggest and best thing about knowledge graphs is that it is designed to model real-world knowledge in a way that is both understandable by humans and usable by computers. </a:t>
            </a:r>
            <a:endParaRPr lang="en-US" dirty="0">
              <a:cs typeface="Calibri"/>
            </a:endParaRPr>
          </a:p>
          <a:p>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69BB1A04-13E8-48CD-97F9-AC2568E1A8D4}" type="slidenum">
              <a:rPr lang="en-US" smtClean="0"/>
              <a:t>6</a:t>
            </a:fld>
            <a:endParaRPr lang="en-US" dirty="0"/>
          </a:p>
        </p:txBody>
      </p:sp>
    </p:spTree>
    <p:extLst>
      <p:ext uri="{BB962C8B-B14F-4D97-AF65-F5344CB8AC3E}">
        <p14:creationId xmlns:p14="http://schemas.microsoft.com/office/powerpoint/2010/main" val="10110163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cap="all" dirty="0"/>
              <a:t>These represent the objects or concepts in the knowledge graph. For example, entities can include people, places, things, or abstract concepts.</a:t>
            </a:r>
            <a:endParaRPr lang="en-US" dirty="0"/>
          </a:p>
          <a:p>
            <a:endParaRPr lang="en-US" cap="all" dirty="0">
              <a:cs typeface="Calibri"/>
            </a:endParaRPr>
          </a:p>
          <a:p>
            <a:r>
              <a:rPr lang="en-US" cap="all" dirty="0"/>
              <a:t>These describe the connections or relationships between entities. For instance, a relationship could describe how a person is related to a location, or how one concept is related to another.</a:t>
            </a:r>
            <a:endParaRPr lang="en-US" dirty="0"/>
          </a:p>
          <a:p>
            <a:endParaRPr lang="en-US" dirty="0">
              <a:cs typeface="Calibri"/>
            </a:endParaRPr>
          </a:p>
          <a:p>
            <a:r>
              <a:rPr lang="en-US" cap="all" dirty="0"/>
              <a:t>Entities and relationships can have attributes that provide additional information. For example, a person entity might have properties like name, birthdate, and occupation.</a:t>
            </a:r>
            <a:endParaRPr lang="en-US" dirty="0"/>
          </a:p>
          <a:p>
            <a:endParaRPr lang="en-US" cap="all" dirty="0"/>
          </a:p>
          <a:p>
            <a:r>
              <a:rPr lang="en-US" cap="all" dirty="0"/>
              <a:t>Knowledge graphs often include semantic information that helps define the meaning of entities and relationships. This semantic layer makes the data more interpretable and useful for complex queries.</a:t>
            </a:r>
            <a:endParaRPr lang="en-US" cap="all" dirty="0">
              <a:cs typeface="Calibri"/>
            </a:endParaRPr>
          </a:p>
          <a:p>
            <a:endParaRPr lang="en-US" cap="all" dirty="0">
              <a:cs typeface="Calibri"/>
            </a:endParaRPr>
          </a:p>
          <a:p>
            <a:r>
              <a:rPr lang="en-US" cap="all" dirty="0"/>
              <a:t>Many knowledge graphs are based on an ontology, which is a formal representation of a set of concepts and categories in a domain and their relationships.</a:t>
            </a:r>
            <a:endParaRPr lang="en-US" dirty="0"/>
          </a:p>
          <a:p>
            <a:endParaRPr lang="en-US" cap="all" dirty="0">
              <a:cs typeface="Calibri"/>
            </a:endParaRPr>
          </a:p>
          <a:p>
            <a:r>
              <a:rPr lang="en-US" cap="all" dirty="0">
                <a:cs typeface="Calibri"/>
              </a:rPr>
              <a:t>Elements in a knowledge graph are nodes, edges, labels, and properties. </a:t>
            </a:r>
          </a:p>
          <a:p>
            <a:endParaRPr lang="en-US" cap="all" dirty="0">
              <a:cs typeface="Calibri"/>
            </a:endParaRPr>
          </a:p>
        </p:txBody>
      </p:sp>
      <p:sp>
        <p:nvSpPr>
          <p:cNvPr id="4" name="Slide Number Placeholder 3"/>
          <p:cNvSpPr>
            <a:spLocks noGrp="1"/>
          </p:cNvSpPr>
          <p:nvPr>
            <p:ph type="sldNum" sz="quarter" idx="5"/>
          </p:nvPr>
        </p:nvSpPr>
        <p:spPr/>
        <p:txBody>
          <a:bodyPr/>
          <a:lstStyle/>
          <a:p>
            <a:fld id="{69BB1A04-13E8-48CD-97F9-AC2568E1A8D4}" type="slidenum">
              <a:rPr lang="en-US" smtClean="0"/>
              <a:t>15</a:t>
            </a:fld>
            <a:endParaRPr lang="en-US" dirty="0"/>
          </a:p>
        </p:txBody>
      </p:sp>
    </p:spTree>
    <p:extLst>
      <p:ext uri="{BB962C8B-B14F-4D97-AF65-F5344CB8AC3E}">
        <p14:creationId xmlns:p14="http://schemas.microsoft.com/office/powerpoint/2010/main" val="27088878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cap="all" dirty="0"/>
              <a:t>Knowledge graphs and relational databases both have their strengths, and the choice between them often depends on the specific use case and data characteristics. Here are some examples where a knowledge graph might be a better data storage technique than relational databases</a:t>
            </a:r>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25</a:t>
            </a:fld>
            <a:endParaRPr lang="en-US" dirty="0"/>
          </a:p>
        </p:txBody>
      </p:sp>
    </p:spTree>
    <p:extLst>
      <p:ext uri="{BB962C8B-B14F-4D97-AF65-F5344CB8AC3E}">
        <p14:creationId xmlns:p14="http://schemas.microsoft.com/office/powerpoint/2010/main" val="16437896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cap="all" dirty="0"/>
              <a:t>Knowledge graphs excel at handling complex relationships and connections between different entities. They can easily model and query multi-hop relationships, such as "Alice is a friend of Bob, who works with Charlie." This is particularly useful in domains like social networks, recommendation systems, and biological data, where relationships are rich and intricate.</a:t>
            </a:r>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26</a:t>
            </a:fld>
            <a:endParaRPr lang="en-US" dirty="0"/>
          </a:p>
        </p:txBody>
      </p:sp>
    </p:spTree>
    <p:extLst>
      <p:ext uri="{BB962C8B-B14F-4D97-AF65-F5344CB8AC3E}">
        <p14:creationId xmlns:p14="http://schemas.microsoft.com/office/powerpoint/2010/main" val="36636387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cap="all" dirty="0"/>
              <a:t>Knowledge graphs are flexible in terms of schema, allowing the addition of new types of nodes and relationships without significant restructuring. This flexibility is beneficial in scenarios where the data model evolves over time or is not fully understood at the outset.</a:t>
            </a:r>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27</a:t>
            </a:fld>
            <a:endParaRPr lang="en-US" dirty="0"/>
          </a:p>
        </p:txBody>
      </p:sp>
    </p:spTree>
    <p:extLst>
      <p:ext uri="{BB962C8B-B14F-4D97-AF65-F5344CB8AC3E}">
        <p14:creationId xmlns:p14="http://schemas.microsoft.com/office/powerpoint/2010/main" val="34484933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cap="all" dirty="0"/>
              <a:t>Knowledge graphs can leverage ontologies and semantic information to enable advanced reasoning and inference. They support queries that go beyond simple data retrieval, allowing for understanding and interpreting the meaning behind the data.</a:t>
            </a:r>
            <a:endParaRPr lang="en-US" dirty="0"/>
          </a:p>
          <a:p>
            <a:br>
              <a:rPr lang="en-US" dirty="0"/>
            </a:br>
            <a:endParaRPr lang="en-US" dirty="0"/>
          </a:p>
        </p:txBody>
      </p:sp>
      <p:sp>
        <p:nvSpPr>
          <p:cNvPr id="4" name="Slide Number Placeholder 3"/>
          <p:cNvSpPr>
            <a:spLocks noGrp="1"/>
          </p:cNvSpPr>
          <p:nvPr>
            <p:ph type="sldNum" sz="quarter" idx="5"/>
          </p:nvPr>
        </p:nvSpPr>
        <p:spPr/>
        <p:txBody>
          <a:bodyPr/>
          <a:lstStyle/>
          <a:p>
            <a:fld id="{69BB1A04-13E8-48CD-97F9-AC2568E1A8D4}" type="slidenum">
              <a:rPr lang="en-US" smtClean="0"/>
              <a:t>28</a:t>
            </a:fld>
            <a:endParaRPr lang="en-US" dirty="0"/>
          </a:p>
        </p:txBody>
      </p:sp>
    </p:spTree>
    <p:extLst>
      <p:ext uri="{BB962C8B-B14F-4D97-AF65-F5344CB8AC3E}">
        <p14:creationId xmlns:p14="http://schemas.microsoft.com/office/powerpoint/2010/main" val="119605668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8/9/2024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841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dirty="0"/>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29196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72563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022410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473892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8/9/2024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022440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8/9/2024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145445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906166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60474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97360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22801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14335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8/9/2024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46593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8/9/2024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76122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8/9/2024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69502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61360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098663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8/9/2024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19185221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4.xml"/><Relationship Id="rId1" Type="http://schemas.openxmlformats.org/officeDocument/2006/relationships/slideLayout" Target="../slideLayouts/slideLayout10.xml"/><Relationship Id="rId4" Type="http://schemas.openxmlformats.org/officeDocument/2006/relationships/hyperlink" Target="mailto:Jcstephe@ucsd.edu"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cstate="email">
            <a:duotone>
              <a:schemeClr val="bg2">
                <a:shade val="48000"/>
                <a:hueMod val="106000"/>
                <a:satMod val="140000"/>
                <a:lumMod val="42000"/>
              </a:schemeClr>
              <a:schemeClr val="bg2">
                <a:tint val="98000"/>
                <a:hueMod val="92000"/>
                <a:satMod val="220000"/>
                <a:lumMod val="90000"/>
              </a:schemeClr>
            </a:duotone>
            <a:extLst>
              <a:ext uri="{28A0092B-C50C-407E-A947-70E740481C1C}">
                <a14:useLocalDpi xmlns:a14="http://schemas.microsoft.com/office/drawing/2010/main"/>
              </a:ext>
            </a:extLst>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788D5DFD-FA42-4EB0-B24E-4180C0CC5A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 name="Rectangle 10">
              <a:extLst>
                <a:ext uri="{FF2B5EF4-FFF2-40B4-BE49-F238E27FC236}">
                  <a16:creationId xmlns:a16="http://schemas.microsoft.com/office/drawing/2014/main" id="{CC864817-5955-484B-9D1F-9BC8DB7398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2">
              <a:extLst>
                <a:ext uri="{FF2B5EF4-FFF2-40B4-BE49-F238E27FC236}">
                  <a16:creationId xmlns:a16="http://schemas.microsoft.com/office/drawing/2014/main" id="{280C083F-71A6-4E55-AE35-586518FE29B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onnecting lines and dots illustration">
            <a:extLst>
              <a:ext uri="{FF2B5EF4-FFF2-40B4-BE49-F238E27FC236}">
                <a16:creationId xmlns:a16="http://schemas.microsoft.com/office/drawing/2014/main" id="{AC06F95D-BA5D-4DEE-93EF-3FE3173D13FF}"/>
              </a:ext>
            </a:extLst>
          </p:cNvPr>
          <p:cNvPicPr>
            <a:picLocks noChangeAspect="1"/>
          </p:cNvPicPr>
          <p:nvPr/>
        </p:nvPicPr>
        <p:blipFill rotWithShape="1">
          <a:blip r:embed="rId5"/>
          <a:srcRect/>
          <a:stretch/>
        </p:blipFill>
        <p:spPr>
          <a:xfrm>
            <a:off x="382814" y="10"/>
            <a:ext cx="11429983" cy="6857990"/>
          </a:xfrm>
          <a:prstGeom prst="rect">
            <a:avLst/>
          </a:prstGeom>
        </p:spPr>
      </p:pic>
      <p:grpSp>
        <p:nvGrpSpPr>
          <p:cNvPr id="14" name="Group 13">
            <a:extLst>
              <a:ext uri="{FF2B5EF4-FFF2-40B4-BE49-F238E27FC236}">
                <a16:creationId xmlns:a16="http://schemas.microsoft.com/office/drawing/2014/main" id="{D44056DF-7985-4692-968A-466E9E6AF7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5" name="Round Diagonal Corner Rectangle 7">
              <a:extLst>
                <a:ext uri="{FF2B5EF4-FFF2-40B4-BE49-F238E27FC236}">
                  <a16:creationId xmlns:a16="http://schemas.microsoft.com/office/drawing/2014/main" id="{B414A174-532A-4602-934F-9858D1D86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940B0C0C-7F94-4725-8108-62B3B7A5AE7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7" name="Freeform 32">
                <a:extLst>
                  <a:ext uri="{FF2B5EF4-FFF2-40B4-BE49-F238E27FC236}">
                    <a16:creationId xmlns:a16="http://schemas.microsoft.com/office/drawing/2014/main" id="{367EAC5B-1891-480A-A3AD-B9F6A88FAC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8" name="Freeform 33">
                <a:extLst>
                  <a:ext uri="{FF2B5EF4-FFF2-40B4-BE49-F238E27FC236}">
                    <a16:creationId xmlns:a16="http://schemas.microsoft.com/office/drawing/2014/main" id="{E33FF633-15BA-464F-8F5B-26C56665F7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9" name="Freeform 34">
                <a:extLst>
                  <a:ext uri="{FF2B5EF4-FFF2-40B4-BE49-F238E27FC236}">
                    <a16:creationId xmlns:a16="http://schemas.microsoft.com/office/drawing/2014/main" id="{0C949DF6-E66B-4DB8-AB52-30CA781B4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0" name="Freeform 37">
                <a:extLst>
                  <a:ext uri="{FF2B5EF4-FFF2-40B4-BE49-F238E27FC236}">
                    <a16:creationId xmlns:a16="http://schemas.microsoft.com/office/drawing/2014/main" id="{309C2298-5EF9-4B09-8995-014F6D3BFF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1" name="Freeform 35">
                <a:extLst>
                  <a:ext uri="{FF2B5EF4-FFF2-40B4-BE49-F238E27FC236}">
                    <a16:creationId xmlns:a16="http://schemas.microsoft.com/office/drawing/2014/main" id="{319B2AFC-EBFF-477C-A364-6D575BE5A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2" name="Freeform 36">
                <a:extLst>
                  <a:ext uri="{FF2B5EF4-FFF2-40B4-BE49-F238E27FC236}">
                    <a16:creationId xmlns:a16="http://schemas.microsoft.com/office/drawing/2014/main" id="{CC6B7D67-F2F8-4B07-B954-EAC9135B2B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3" name="Freeform 38">
                <a:extLst>
                  <a:ext uri="{FF2B5EF4-FFF2-40B4-BE49-F238E27FC236}">
                    <a16:creationId xmlns:a16="http://schemas.microsoft.com/office/drawing/2014/main" id="{7FF1659D-33DA-4F62-8567-A54020D2E2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4" name="Freeform 39">
                <a:extLst>
                  <a:ext uri="{FF2B5EF4-FFF2-40B4-BE49-F238E27FC236}">
                    <a16:creationId xmlns:a16="http://schemas.microsoft.com/office/drawing/2014/main" id="{9110F572-DC3D-4AB3-B731-B73BD6505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5" name="Freeform 40">
                <a:extLst>
                  <a:ext uri="{FF2B5EF4-FFF2-40B4-BE49-F238E27FC236}">
                    <a16:creationId xmlns:a16="http://schemas.microsoft.com/office/drawing/2014/main" id="{A2F7D0E9-68CE-40F9-B0E9-F915103ECF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6" name="Rectangle 41">
                <a:extLst>
                  <a:ext uri="{FF2B5EF4-FFF2-40B4-BE49-F238E27FC236}">
                    <a16:creationId xmlns:a16="http://schemas.microsoft.com/office/drawing/2014/main" id="{AB69A438-1FB7-454A-A3E9-0C329643CD4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27" name="Freeform 32">
                <a:extLst>
                  <a:ext uri="{FF2B5EF4-FFF2-40B4-BE49-F238E27FC236}">
                    <a16:creationId xmlns:a16="http://schemas.microsoft.com/office/drawing/2014/main" id="{E64598D0-3A2C-4570-9E7C-C52C89549B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8" name="Freeform 33">
                <a:extLst>
                  <a:ext uri="{FF2B5EF4-FFF2-40B4-BE49-F238E27FC236}">
                    <a16:creationId xmlns:a16="http://schemas.microsoft.com/office/drawing/2014/main" id="{CC17CF42-8908-477B-9F36-DA1306CA01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9" name="Freeform 34">
                <a:extLst>
                  <a:ext uri="{FF2B5EF4-FFF2-40B4-BE49-F238E27FC236}">
                    <a16:creationId xmlns:a16="http://schemas.microsoft.com/office/drawing/2014/main" id="{A2457851-D4A0-404C-BF3F-99AE00B9E9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0" name="Freeform 37">
                <a:extLst>
                  <a:ext uri="{FF2B5EF4-FFF2-40B4-BE49-F238E27FC236}">
                    <a16:creationId xmlns:a16="http://schemas.microsoft.com/office/drawing/2014/main" id="{ECC300FA-EE4A-489E-9A47-79BEBF05D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1" name="Freeform 35">
                <a:extLst>
                  <a:ext uri="{FF2B5EF4-FFF2-40B4-BE49-F238E27FC236}">
                    <a16:creationId xmlns:a16="http://schemas.microsoft.com/office/drawing/2014/main" id="{0D1F26E2-902B-416B-A1DB-80DAF78D8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2" name="Freeform 36">
                <a:extLst>
                  <a:ext uri="{FF2B5EF4-FFF2-40B4-BE49-F238E27FC236}">
                    <a16:creationId xmlns:a16="http://schemas.microsoft.com/office/drawing/2014/main" id="{491346A0-BF6D-45A5-806A-2150768722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3" name="Freeform 38">
                <a:extLst>
                  <a:ext uri="{FF2B5EF4-FFF2-40B4-BE49-F238E27FC236}">
                    <a16:creationId xmlns:a16="http://schemas.microsoft.com/office/drawing/2014/main" id="{A8A5AAC9-38FD-4A03-AB91-236F2AAC62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4" name="Freeform 39">
                <a:extLst>
                  <a:ext uri="{FF2B5EF4-FFF2-40B4-BE49-F238E27FC236}">
                    <a16:creationId xmlns:a16="http://schemas.microsoft.com/office/drawing/2014/main" id="{7AD4105C-55AA-47FF-AC5D-5BCB0B78C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5" name="Freeform 40">
                <a:extLst>
                  <a:ext uri="{FF2B5EF4-FFF2-40B4-BE49-F238E27FC236}">
                    <a16:creationId xmlns:a16="http://schemas.microsoft.com/office/drawing/2014/main" id="{1C4B42B1-B112-4057-82C3-E5AF3BC7F6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6" name="Rectangle 41">
                <a:extLst>
                  <a:ext uri="{FF2B5EF4-FFF2-40B4-BE49-F238E27FC236}">
                    <a16:creationId xmlns:a16="http://schemas.microsoft.com/office/drawing/2014/main" id="{C8B37395-3651-4E66-A62E-31529FABC8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4D687081-16D7-4BC5-A7DB-E70117439F85}"/>
              </a:ext>
            </a:extLst>
          </p:cNvPr>
          <p:cNvSpPr>
            <a:spLocks noGrp="1"/>
          </p:cNvSpPr>
          <p:nvPr>
            <p:ph type="ctrTitle"/>
          </p:nvPr>
        </p:nvSpPr>
        <p:spPr>
          <a:xfrm>
            <a:off x="2667000" y="2328334"/>
            <a:ext cx="6858000" cy="1367896"/>
          </a:xfrm>
        </p:spPr>
        <p:txBody>
          <a:bodyPr anchor="ctr">
            <a:normAutofit/>
          </a:bodyPr>
          <a:lstStyle/>
          <a:p>
            <a:pPr algn="ctr"/>
            <a:r>
              <a:rPr lang="en-US" dirty="0">
                <a:latin typeface="Calibri"/>
                <a:cs typeface="Calibri"/>
              </a:rPr>
              <a:t>SDSC Summer Institute</a:t>
            </a:r>
          </a:p>
        </p:txBody>
      </p:sp>
      <p:sp>
        <p:nvSpPr>
          <p:cNvPr id="3" name="Subtitle 2">
            <a:extLst>
              <a:ext uri="{FF2B5EF4-FFF2-40B4-BE49-F238E27FC236}">
                <a16:creationId xmlns:a16="http://schemas.microsoft.com/office/drawing/2014/main" id="{1841851F-203A-4F8E-AA75-478526ABA894}"/>
              </a:ext>
            </a:extLst>
          </p:cNvPr>
          <p:cNvSpPr>
            <a:spLocks noGrp="1"/>
          </p:cNvSpPr>
          <p:nvPr>
            <p:ph type="subTitle" idx="1"/>
          </p:nvPr>
        </p:nvSpPr>
        <p:spPr>
          <a:xfrm>
            <a:off x="2667001" y="3602038"/>
            <a:ext cx="6857999" cy="953029"/>
          </a:xfrm>
        </p:spPr>
        <p:txBody>
          <a:bodyPr vert="horz" lIns="91440" tIns="45720" rIns="91440" bIns="45720" rtlCol="0" anchor="t">
            <a:normAutofit/>
          </a:bodyPr>
          <a:lstStyle/>
          <a:p>
            <a:pPr algn="ctr"/>
            <a:r>
              <a:rPr lang="en-US" dirty="0">
                <a:latin typeface="Calibri"/>
                <a:cs typeface="Calibri"/>
              </a:rPr>
              <a:t>Subhasis Dasgupta &amp; Jon Stephens</a:t>
            </a:r>
          </a:p>
          <a:p>
            <a:pPr algn="ctr"/>
            <a:r>
              <a:rPr lang="en-US" dirty="0">
                <a:latin typeface="Calibri"/>
                <a:cs typeface="Calibri"/>
              </a:rPr>
              <a:t>August 9th, 2024</a:t>
            </a:r>
          </a:p>
        </p:txBody>
      </p:sp>
      <p:sp>
        <p:nvSpPr>
          <p:cNvPr id="38" name="Rectangle 37">
            <a:extLst>
              <a:ext uri="{FF2B5EF4-FFF2-40B4-BE49-F238E27FC236}">
                <a16:creationId xmlns:a16="http://schemas.microsoft.com/office/drawing/2014/main" id="{6B6D540F-1E2F-416F-819F-D8216BC8F3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Tree>
    <p:extLst>
      <p:ext uri="{BB962C8B-B14F-4D97-AF65-F5344CB8AC3E}">
        <p14:creationId xmlns:p14="http://schemas.microsoft.com/office/powerpoint/2010/main" val="21858758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5D4B9-2278-068E-B15E-786DFB706C19}"/>
              </a:ext>
            </a:extLst>
          </p:cNvPr>
          <p:cNvSpPr>
            <a:spLocks noGrp="1"/>
          </p:cNvSpPr>
          <p:nvPr>
            <p:ph type="title"/>
          </p:nvPr>
        </p:nvSpPr>
        <p:spPr>
          <a:xfrm>
            <a:off x="1141413" y="358996"/>
            <a:ext cx="9905998" cy="1478570"/>
          </a:xfrm>
        </p:spPr>
        <p:txBody>
          <a:bodyPr>
            <a:normAutofit/>
          </a:bodyPr>
          <a:lstStyle/>
          <a:p>
            <a:pPr algn="ctr"/>
            <a:r>
              <a:rPr lang="en-US" sz="2800" dirty="0">
                <a:latin typeface="Calibri"/>
                <a:cs typeface="Calibri"/>
              </a:rPr>
              <a:t>What does this look like in A relational database?</a:t>
            </a:r>
            <a:endParaRPr lang="en-US">
              <a:latin typeface="Calibri"/>
              <a:cs typeface="Calibri"/>
            </a:endParaRPr>
          </a:p>
        </p:txBody>
      </p:sp>
      <p:graphicFrame>
        <p:nvGraphicFramePr>
          <p:cNvPr id="5" name="Table 4">
            <a:extLst>
              <a:ext uri="{FF2B5EF4-FFF2-40B4-BE49-F238E27FC236}">
                <a16:creationId xmlns:a16="http://schemas.microsoft.com/office/drawing/2014/main" id="{F61ED267-3D35-AEEE-9923-DB7C6E9F6E56}"/>
              </a:ext>
            </a:extLst>
          </p:cNvPr>
          <p:cNvGraphicFramePr>
            <a:graphicFrameLocks noGrp="1"/>
          </p:cNvGraphicFramePr>
          <p:nvPr>
            <p:extLst>
              <p:ext uri="{D42A27DB-BD31-4B8C-83A1-F6EECF244321}">
                <p14:modId xmlns:p14="http://schemas.microsoft.com/office/powerpoint/2010/main" val="2919070374"/>
              </p:ext>
            </p:extLst>
          </p:nvPr>
        </p:nvGraphicFramePr>
        <p:xfrm>
          <a:off x="865809" y="1696720"/>
          <a:ext cx="4735874" cy="1606526"/>
        </p:xfrm>
        <a:graphic>
          <a:graphicData uri="http://schemas.openxmlformats.org/drawingml/2006/table">
            <a:tbl>
              <a:tblPr bandRow="1">
                <a:tableStyleId>{5C22544A-7EE6-4342-B048-85BDC9FD1C3A}</a:tableStyleId>
              </a:tblPr>
              <a:tblGrid>
                <a:gridCol w="2367937">
                  <a:extLst>
                    <a:ext uri="{9D8B030D-6E8A-4147-A177-3AD203B41FA5}">
                      <a16:colId xmlns:a16="http://schemas.microsoft.com/office/drawing/2014/main" val="1240352596"/>
                    </a:ext>
                  </a:extLst>
                </a:gridCol>
                <a:gridCol w="2367937">
                  <a:extLst>
                    <a:ext uri="{9D8B030D-6E8A-4147-A177-3AD203B41FA5}">
                      <a16:colId xmlns:a16="http://schemas.microsoft.com/office/drawing/2014/main" val="2069906130"/>
                    </a:ext>
                  </a:extLst>
                </a:gridCol>
              </a:tblGrid>
              <a:tr h="0">
                <a:tc>
                  <a:txBody>
                    <a:bodyPr/>
                    <a:lstStyle/>
                    <a:p>
                      <a:pPr rtl="0" fontAlgn="t">
                        <a:spcBef>
                          <a:spcPts val="0"/>
                        </a:spcBef>
                        <a:spcAft>
                          <a:spcPts val="0"/>
                        </a:spcAft>
                      </a:pPr>
                      <a:r>
                        <a:rPr lang="en-US" sz="1800" b="1" err="1">
                          <a:solidFill>
                            <a:schemeClr val="tx1"/>
                          </a:solidFill>
                          <a:effectLst/>
                          <a:latin typeface="Arial"/>
                        </a:rPr>
                        <a:t>PersonID</a:t>
                      </a:r>
                      <a:endParaRPr lang="en-US" sz="1800" dirty="0">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solidFill>
                      <a:schemeClr val="accent5"/>
                    </a:solidFill>
                  </a:tcPr>
                </a:tc>
                <a:tc>
                  <a:txBody>
                    <a:bodyPr/>
                    <a:lstStyle/>
                    <a:p>
                      <a:pPr rtl="0" fontAlgn="t">
                        <a:spcBef>
                          <a:spcPts val="0"/>
                        </a:spcBef>
                        <a:spcAft>
                          <a:spcPts val="0"/>
                        </a:spcAft>
                      </a:pPr>
                      <a:r>
                        <a:rPr lang="en-US" sz="1800" b="1" dirty="0">
                          <a:solidFill>
                            <a:schemeClr val="tx1"/>
                          </a:solidFill>
                          <a:effectLst/>
                          <a:latin typeface="Arial"/>
                        </a:rPr>
                        <a:t>Name</a:t>
                      </a:r>
                      <a:endParaRPr lang="en-US" sz="1800" dirty="0">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solidFill>
                      <a:schemeClr val="accent5"/>
                    </a:solidFill>
                  </a:tcPr>
                </a:tc>
                <a:extLst>
                  <a:ext uri="{0D108BD9-81ED-4DB2-BD59-A6C34878D82A}">
                    <a16:rowId xmlns:a16="http://schemas.microsoft.com/office/drawing/2014/main" val="738023351"/>
                  </a:ext>
                </a:extLst>
              </a:tr>
              <a:tr h="0">
                <a:tc>
                  <a:txBody>
                    <a:bodyPr/>
                    <a:lstStyle/>
                    <a:p>
                      <a:pPr lvl="0">
                        <a:spcBef>
                          <a:spcPts val="0"/>
                        </a:spcBef>
                        <a:spcAft>
                          <a:spcPts val="0"/>
                        </a:spcAft>
                        <a:buNone/>
                      </a:pPr>
                      <a:r>
                        <a:rPr lang="en-US" sz="1800" dirty="0">
                          <a:solidFill>
                            <a:schemeClr val="tx1"/>
                          </a:solidFill>
                          <a:effectLst/>
                          <a:latin typeface="Arial"/>
                        </a:rPr>
                        <a:t>1</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Alice</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extLst>
                  <a:ext uri="{0D108BD9-81ED-4DB2-BD59-A6C34878D82A}">
                    <a16:rowId xmlns:a16="http://schemas.microsoft.com/office/drawing/2014/main" val="1679808232"/>
                  </a:ext>
                </a:extLst>
              </a:tr>
              <a:tr h="402566">
                <a:tc>
                  <a:txBody>
                    <a:bodyPr/>
                    <a:lstStyle/>
                    <a:p>
                      <a:pPr rtl="0" fontAlgn="t">
                        <a:spcBef>
                          <a:spcPts val="0"/>
                        </a:spcBef>
                        <a:spcAft>
                          <a:spcPts val="0"/>
                        </a:spcAft>
                      </a:pPr>
                      <a:r>
                        <a:rPr lang="en-US" sz="1800" dirty="0">
                          <a:solidFill>
                            <a:schemeClr val="tx1"/>
                          </a:solidFill>
                          <a:effectLst/>
                          <a:latin typeface="Arial"/>
                        </a:rPr>
                        <a:t>2</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Bob</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extLst>
                  <a:ext uri="{0D108BD9-81ED-4DB2-BD59-A6C34878D82A}">
                    <a16:rowId xmlns:a16="http://schemas.microsoft.com/office/drawing/2014/main" val="1877179628"/>
                  </a:ext>
                </a:extLst>
              </a:tr>
              <a:tr h="0">
                <a:tc>
                  <a:txBody>
                    <a:bodyPr/>
                    <a:lstStyle/>
                    <a:p>
                      <a:pPr rtl="0" fontAlgn="t">
                        <a:spcBef>
                          <a:spcPts val="0"/>
                        </a:spcBef>
                        <a:spcAft>
                          <a:spcPts val="0"/>
                        </a:spcAft>
                      </a:pPr>
                      <a:r>
                        <a:rPr lang="en-US" sz="1800" dirty="0">
                          <a:solidFill>
                            <a:schemeClr val="tx1"/>
                          </a:solidFill>
                          <a:effectLst/>
                          <a:latin typeface="Arial"/>
                        </a:rPr>
                        <a:t>3</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Charlie</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extLst>
                  <a:ext uri="{0D108BD9-81ED-4DB2-BD59-A6C34878D82A}">
                    <a16:rowId xmlns:a16="http://schemas.microsoft.com/office/drawing/2014/main" val="1751382344"/>
                  </a:ext>
                </a:extLst>
              </a:tr>
            </a:tbl>
          </a:graphicData>
        </a:graphic>
      </p:graphicFrame>
      <p:graphicFrame>
        <p:nvGraphicFramePr>
          <p:cNvPr id="8" name="Table 7">
            <a:extLst>
              <a:ext uri="{FF2B5EF4-FFF2-40B4-BE49-F238E27FC236}">
                <a16:creationId xmlns:a16="http://schemas.microsoft.com/office/drawing/2014/main" id="{1738A70E-602D-AB14-EF05-5A698D45A348}"/>
              </a:ext>
            </a:extLst>
          </p:cNvPr>
          <p:cNvGraphicFramePr>
            <a:graphicFrameLocks noGrp="1"/>
          </p:cNvGraphicFramePr>
          <p:nvPr>
            <p:extLst>
              <p:ext uri="{D42A27DB-BD31-4B8C-83A1-F6EECF244321}">
                <p14:modId xmlns:p14="http://schemas.microsoft.com/office/powerpoint/2010/main" val="2904185234"/>
              </p:ext>
            </p:extLst>
          </p:nvPr>
        </p:nvGraphicFramePr>
        <p:xfrm>
          <a:off x="898939" y="3430545"/>
          <a:ext cx="4707118" cy="1203960"/>
        </p:xfrm>
        <a:graphic>
          <a:graphicData uri="http://schemas.openxmlformats.org/drawingml/2006/table">
            <a:tbl>
              <a:tblPr bandRow="1">
                <a:tableStyleId>{5C22544A-7EE6-4342-B048-85BDC9FD1C3A}</a:tableStyleId>
              </a:tblPr>
              <a:tblGrid>
                <a:gridCol w="2353559">
                  <a:extLst>
                    <a:ext uri="{9D8B030D-6E8A-4147-A177-3AD203B41FA5}">
                      <a16:colId xmlns:a16="http://schemas.microsoft.com/office/drawing/2014/main" val="1240352596"/>
                    </a:ext>
                  </a:extLst>
                </a:gridCol>
                <a:gridCol w="2353559">
                  <a:extLst>
                    <a:ext uri="{9D8B030D-6E8A-4147-A177-3AD203B41FA5}">
                      <a16:colId xmlns:a16="http://schemas.microsoft.com/office/drawing/2014/main" val="2069906130"/>
                    </a:ext>
                  </a:extLst>
                </a:gridCol>
              </a:tblGrid>
              <a:tr h="0">
                <a:tc>
                  <a:txBody>
                    <a:bodyPr/>
                    <a:lstStyle/>
                    <a:p>
                      <a:pPr rtl="0" fontAlgn="t">
                        <a:spcBef>
                          <a:spcPts val="0"/>
                        </a:spcBef>
                        <a:spcAft>
                          <a:spcPts val="0"/>
                        </a:spcAft>
                      </a:pPr>
                      <a:r>
                        <a:rPr lang="en-US" sz="1800" b="1" dirty="0" err="1">
                          <a:solidFill>
                            <a:schemeClr val="tx1"/>
                          </a:solidFill>
                          <a:effectLst/>
                          <a:latin typeface="Arial"/>
                        </a:rPr>
                        <a:t>CityID</a:t>
                      </a:r>
                      <a:endParaRPr lang="en-US" sz="1800" dirty="0" err="1">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solidFill>
                      <a:schemeClr val="accent5"/>
                    </a:solidFill>
                  </a:tcPr>
                </a:tc>
                <a:tc>
                  <a:txBody>
                    <a:bodyPr/>
                    <a:lstStyle/>
                    <a:p>
                      <a:pPr rtl="0" fontAlgn="t">
                        <a:spcBef>
                          <a:spcPts val="0"/>
                        </a:spcBef>
                        <a:spcAft>
                          <a:spcPts val="0"/>
                        </a:spcAft>
                      </a:pPr>
                      <a:r>
                        <a:rPr lang="en-US" sz="1800" b="1" dirty="0" err="1">
                          <a:solidFill>
                            <a:schemeClr val="tx1"/>
                          </a:solidFill>
                          <a:effectLst/>
                          <a:latin typeface="Arial"/>
                        </a:rPr>
                        <a:t>CityName</a:t>
                      </a:r>
                      <a:endParaRPr lang="en-US" sz="1800" dirty="0" err="1">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solidFill>
                      <a:schemeClr val="accent5"/>
                    </a:solidFill>
                  </a:tcPr>
                </a:tc>
                <a:extLst>
                  <a:ext uri="{0D108BD9-81ED-4DB2-BD59-A6C34878D82A}">
                    <a16:rowId xmlns:a16="http://schemas.microsoft.com/office/drawing/2014/main" val="738023351"/>
                  </a:ext>
                </a:extLst>
              </a:tr>
              <a:tr h="0">
                <a:tc>
                  <a:txBody>
                    <a:bodyPr/>
                    <a:lstStyle/>
                    <a:p>
                      <a:pPr rtl="0" fontAlgn="t">
                        <a:spcBef>
                          <a:spcPts val="0"/>
                        </a:spcBef>
                        <a:spcAft>
                          <a:spcPts val="0"/>
                        </a:spcAft>
                      </a:pPr>
                      <a:r>
                        <a:rPr lang="en-US" sz="1800" dirty="0">
                          <a:solidFill>
                            <a:schemeClr val="tx1"/>
                          </a:solidFill>
                          <a:effectLst/>
                          <a:latin typeface="Arial"/>
                        </a:rPr>
                        <a:t>1</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New York</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extLst>
                  <a:ext uri="{0D108BD9-81ED-4DB2-BD59-A6C34878D82A}">
                    <a16:rowId xmlns:a16="http://schemas.microsoft.com/office/drawing/2014/main" val="1679808232"/>
                  </a:ext>
                </a:extLst>
              </a:tr>
              <a:tr h="0">
                <a:tc>
                  <a:txBody>
                    <a:bodyPr/>
                    <a:lstStyle/>
                    <a:p>
                      <a:pPr rtl="0" fontAlgn="t">
                        <a:spcBef>
                          <a:spcPts val="0"/>
                        </a:spcBef>
                        <a:spcAft>
                          <a:spcPts val="0"/>
                        </a:spcAft>
                      </a:pPr>
                      <a:r>
                        <a:rPr lang="en-US" sz="1800" dirty="0">
                          <a:solidFill>
                            <a:schemeClr val="tx1"/>
                          </a:solidFill>
                          <a:effectLst/>
                          <a:latin typeface="Arial"/>
                        </a:rPr>
                        <a:t>2</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Paris</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extLst>
                  <a:ext uri="{0D108BD9-81ED-4DB2-BD59-A6C34878D82A}">
                    <a16:rowId xmlns:a16="http://schemas.microsoft.com/office/drawing/2014/main" val="1877179628"/>
                  </a:ext>
                </a:extLst>
              </a:tr>
            </a:tbl>
          </a:graphicData>
        </a:graphic>
      </p:graphicFrame>
      <p:graphicFrame>
        <p:nvGraphicFramePr>
          <p:cNvPr id="9" name="Table 8">
            <a:extLst>
              <a:ext uri="{FF2B5EF4-FFF2-40B4-BE49-F238E27FC236}">
                <a16:creationId xmlns:a16="http://schemas.microsoft.com/office/drawing/2014/main" id="{D9D49A59-6265-0584-B0C0-7F7B518DDDCB}"/>
              </a:ext>
            </a:extLst>
          </p:cNvPr>
          <p:cNvGraphicFramePr>
            <a:graphicFrameLocks noGrp="1"/>
          </p:cNvGraphicFramePr>
          <p:nvPr>
            <p:extLst>
              <p:ext uri="{D42A27DB-BD31-4B8C-83A1-F6EECF244321}">
                <p14:modId xmlns:p14="http://schemas.microsoft.com/office/powerpoint/2010/main" val="2471761424"/>
              </p:ext>
            </p:extLst>
          </p:nvPr>
        </p:nvGraphicFramePr>
        <p:xfrm>
          <a:off x="898939" y="4805458"/>
          <a:ext cx="4707118" cy="1203960"/>
        </p:xfrm>
        <a:graphic>
          <a:graphicData uri="http://schemas.openxmlformats.org/drawingml/2006/table">
            <a:tbl>
              <a:tblPr bandRow="1">
                <a:tableStyleId>{5C22544A-7EE6-4342-B048-85BDC9FD1C3A}</a:tableStyleId>
              </a:tblPr>
              <a:tblGrid>
                <a:gridCol w="2353559">
                  <a:extLst>
                    <a:ext uri="{9D8B030D-6E8A-4147-A177-3AD203B41FA5}">
                      <a16:colId xmlns:a16="http://schemas.microsoft.com/office/drawing/2014/main" val="1240352596"/>
                    </a:ext>
                  </a:extLst>
                </a:gridCol>
                <a:gridCol w="2353559">
                  <a:extLst>
                    <a:ext uri="{9D8B030D-6E8A-4147-A177-3AD203B41FA5}">
                      <a16:colId xmlns:a16="http://schemas.microsoft.com/office/drawing/2014/main" val="2069906130"/>
                    </a:ext>
                  </a:extLst>
                </a:gridCol>
              </a:tblGrid>
              <a:tr h="0">
                <a:tc>
                  <a:txBody>
                    <a:bodyPr/>
                    <a:lstStyle/>
                    <a:p>
                      <a:pPr rtl="0" fontAlgn="t">
                        <a:spcBef>
                          <a:spcPts val="0"/>
                        </a:spcBef>
                        <a:spcAft>
                          <a:spcPts val="0"/>
                        </a:spcAft>
                      </a:pPr>
                      <a:r>
                        <a:rPr lang="en-US" sz="1800" b="1" dirty="0" err="1">
                          <a:solidFill>
                            <a:schemeClr val="tx1"/>
                          </a:solidFill>
                          <a:effectLst/>
                          <a:latin typeface="Arial"/>
                        </a:rPr>
                        <a:t>OccupationID</a:t>
                      </a:r>
                      <a:endParaRPr lang="en-US" sz="1800" dirty="0" err="1">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solidFill>
                      <a:schemeClr val="accent5"/>
                    </a:solidFill>
                  </a:tcPr>
                </a:tc>
                <a:tc>
                  <a:txBody>
                    <a:bodyPr/>
                    <a:lstStyle/>
                    <a:p>
                      <a:pPr rtl="0" fontAlgn="t">
                        <a:spcBef>
                          <a:spcPts val="0"/>
                        </a:spcBef>
                        <a:spcAft>
                          <a:spcPts val="0"/>
                        </a:spcAft>
                      </a:pPr>
                      <a:r>
                        <a:rPr lang="en-US" sz="1800" b="1" dirty="0">
                          <a:solidFill>
                            <a:schemeClr val="tx1"/>
                          </a:solidFill>
                          <a:effectLst/>
                          <a:latin typeface="Arial"/>
                        </a:rPr>
                        <a:t>Occupation</a:t>
                      </a:r>
                      <a:endParaRPr lang="en-US" sz="1800" dirty="0" err="1">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solidFill>
                      <a:schemeClr val="accent5"/>
                    </a:solidFill>
                  </a:tcPr>
                </a:tc>
                <a:extLst>
                  <a:ext uri="{0D108BD9-81ED-4DB2-BD59-A6C34878D82A}">
                    <a16:rowId xmlns:a16="http://schemas.microsoft.com/office/drawing/2014/main" val="738023351"/>
                  </a:ext>
                </a:extLst>
              </a:tr>
              <a:tr h="0">
                <a:tc>
                  <a:txBody>
                    <a:bodyPr/>
                    <a:lstStyle/>
                    <a:p>
                      <a:pPr rtl="0" fontAlgn="t">
                        <a:spcBef>
                          <a:spcPts val="0"/>
                        </a:spcBef>
                        <a:spcAft>
                          <a:spcPts val="0"/>
                        </a:spcAft>
                      </a:pPr>
                      <a:r>
                        <a:rPr lang="en-US" sz="1800" dirty="0">
                          <a:solidFill>
                            <a:schemeClr val="tx1"/>
                          </a:solidFill>
                          <a:effectLst/>
                          <a:latin typeface="Arial"/>
                        </a:rPr>
                        <a:t>1</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lvl="0">
                        <a:spcBef>
                          <a:spcPts val="0"/>
                        </a:spcBef>
                        <a:spcAft>
                          <a:spcPts val="0"/>
                        </a:spcAft>
                        <a:buNone/>
                      </a:pPr>
                      <a:r>
                        <a:rPr lang="en-US" sz="1800" dirty="0">
                          <a:solidFill>
                            <a:schemeClr val="tx1"/>
                          </a:solidFill>
                          <a:effectLst/>
                          <a:latin typeface="Arial"/>
                        </a:rPr>
                        <a:t>Engineer</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extLst>
                  <a:ext uri="{0D108BD9-81ED-4DB2-BD59-A6C34878D82A}">
                    <a16:rowId xmlns:a16="http://schemas.microsoft.com/office/drawing/2014/main" val="1679808232"/>
                  </a:ext>
                </a:extLst>
              </a:tr>
              <a:tr h="0">
                <a:tc>
                  <a:txBody>
                    <a:bodyPr/>
                    <a:lstStyle/>
                    <a:p>
                      <a:pPr rtl="0" fontAlgn="t">
                        <a:spcBef>
                          <a:spcPts val="0"/>
                        </a:spcBef>
                        <a:spcAft>
                          <a:spcPts val="0"/>
                        </a:spcAft>
                      </a:pPr>
                      <a:r>
                        <a:rPr lang="en-US" sz="1800" dirty="0">
                          <a:solidFill>
                            <a:schemeClr val="tx1"/>
                          </a:solidFill>
                          <a:effectLst/>
                          <a:latin typeface="Arial"/>
                        </a:rPr>
                        <a:t>2</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Doctor</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extLst>
                  <a:ext uri="{0D108BD9-81ED-4DB2-BD59-A6C34878D82A}">
                    <a16:rowId xmlns:a16="http://schemas.microsoft.com/office/drawing/2014/main" val="1877179628"/>
                  </a:ext>
                </a:extLst>
              </a:tr>
            </a:tbl>
          </a:graphicData>
        </a:graphic>
      </p:graphicFrame>
      <p:graphicFrame>
        <p:nvGraphicFramePr>
          <p:cNvPr id="12" name="Table 11">
            <a:extLst>
              <a:ext uri="{FF2B5EF4-FFF2-40B4-BE49-F238E27FC236}">
                <a16:creationId xmlns:a16="http://schemas.microsoft.com/office/drawing/2014/main" id="{3D2FD754-28DB-D8EE-D112-88D00AE83710}"/>
              </a:ext>
            </a:extLst>
          </p:cNvPr>
          <p:cNvGraphicFramePr>
            <a:graphicFrameLocks noGrp="1"/>
          </p:cNvGraphicFramePr>
          <p:nvPr>
            <p:extLst>
              <p:ext uri="{D42A27DB-BD31-4B8C-83A1-F6EECF244321}">
                <p14:modId xmlns:p14="http://schemas.microsoft.com/office/powerpoint/2010/main" val="3572727133"/>
              </p:ext>
            </p:extLst>
          </p:nvPr>
        </p:nvGraphicFramePr>
        <p:xfrm>
          <a:off x="6310244" y="1696720"/>
          <a:ext cx="4894026" cy="1606526"/>
        </p:xfrm>
        <a:graphic>
          <a:graphicData uri="http://schemas.openxmlformats.org/drawingml/2006/table">
            <a:tbl>
              <a:tblPr bandRow="1">
                <a:tableStyleId>{5C22544A-7EE6-4342-B048-85BDC9FD1C3A}</a:tableStyleId>
              </a:tblPr>
              <a:tblGrid>
                <a:gridCol w="1631342">
                  <a:extLst>
                    <a:ext uri="{9D8B030D-6E8A-4147-A177-3AD203B41FA5}">
                      <a16:colId xmlns:a16="http://schemas.microsoft.com/office/drawing/2014/main" val="1240352596"/>
                    </a:ext>
                  </a:extLst>
                </a:gridCol>
                <a:gridCol w="1631342">
                  <a:extLst>
                    <a:ext uri="{9D8B030D-6E8A-4147-A177-3AD203B41FA5}">
                      <a16:colId xmlns:a16="http://schemas.microsoft.com/office/drawing/2014/main" val="2069906130"/>
                    </a:ext>
                  </a:extLst>
                </a:gridCol>
                <a:gridCol w="1631342">
                  <a:extLst>
                    <a:ext uri="{9D8B030D-6E8A-4147-A177-3AD203B41FA5}">
                      <a16:colId xmlns:a16="http://schemas.microsoft.com/office/drawing/2014/main" val="1430435932"/>
                    </a:ext>
                  </a:extLst>
                </a:gridCol>
              </a:tblGrid>
              <a:tr h="0">
                <a:tc>
                  <a:txBody>
                    <a:bodyPr/>
                    <a:lstStyle/>
                    <a:p>
                      <a:pPr rtl="0" fontAlgn="t">
                        <a:spcBef>
                          <a:spcPts val="0"/>
                        </a:spcBef>
                        <a:spcAft>
                          <a:spcPts val="0"/>
                        </a:spcAft>
                      </a:pPr>
                      <a:r>
                        <a:rPr lang="en-US" sz="1800" b="1" err="1">
                          <a:solidFill>
                            <a:schemeClr val="tx1"/>
                          </a:solidFill>
                          <a:effectLst/>
                          <a:latin typeface="Arial"/>
                        </a:rPr>
                        <a:t>PersonID</a:t>
                      </a:r>
                      <a:endParaRPr lang="en-US" sz="1800" dirty="0">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solidFill>
                      <a:schemeClr val="accent5"/>
                    </a:solidFill>
                  </a:tcPr>
                </a:tc>
                <a:tc>
                  <a:txBody>
                    <a:bodyPr/>
                    <a:lstStyle/>
                    <a:p>
                      <a:pPr rtl="0" fontAlgn="t">
                        <a:spcBef>
                          <a:spcPts val="0"/>
                        </a:spcBef>
                        <a:spcAft>
                          <a:spcPts val="0"/>
                        </a:spcAft>
                      </a:pPr>
                      <a:r>
                        <a:rPr lang="en-US" sz="1800" b="1" dirty="0" err="1">
                          <a:solidFill>
                            <a:schemeClr val="tx1"/>
                          </a:solidFill>
                          <a:effectLst/>
                          <a:latin typeface="Arial"/>
                        </a:rPr>
                        <a:t>CityID</a:t>
                      </a:r>
                      <a:endParaRPr lang="en-US" sz="1800" dirty="0" err="1">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solidFill>
                      <a:schemeClr val="accent5"/>
                    </a:solidFill>
                  </a:tcPr>
                </a:tc>
                <a:tc>
                  <a:txBody>
                    <a:bodyPr/>
                    <a:lstStyle/>
                    <a:p>
                      <a:pPr lvl="0">
                        <a:spcBef>
                          <a:spcPts val="0"/>
                        </a:spcBef>
                        <a:spcAft>
                          <a:spcPts val="0"/>
                        </a:spcAft>
                        <a:buNone/>
                      </a:pPr>
                      <a:r>
                        <a:rPr lang="en-US" sz="1800" b="1" dirty="0">
                          <a:solidFill>
                            <a:schemeClr val="tx1"/>
                          </a:solidFill>
                          <a:effectLst/>
                          <a:latin typeface="Arial"/>
                        </a:rPr>
                        <a:t>Relationship</a:t>
                      </a:r>
                    </a:p>
                  </a:txBody>
                  <a:tcPr marL="63500" marR="63500" marT="63500" marB="63500">
                    <a:lnL w="38100" cap="flat" cmpd="sng" algn="ctr">
                      <a:solidFill>
                        <a:schemeClr val="accent5"/>
                      </a:solidFill>
                      <a:prstDash val="solid"/>
                      <a:round/>
                      <a:headEnd type="none" w="med" len="med"/>
                      <a:tailEnd type="none" w="med" len="med"/>
                    </a:lnL>
                    <a:lnR w="38099">
                      <a:solidFill>
                        <a:schemeClr val="accent5"/>
                      </a:solidFill>
                    </a:lnR>
                    <a:lnT w="38099">
                      <a:solidFill>
                        <a:schemeClr val="accent5"/>
                      </a:solidFill>
                    </a:lnT>
                    <a:lnB w="38099">
                      <a:solidFill>
                        <a:schemeClr val="accent5"/>
                      </a:solidFill>
                    </a:lnB>
                    <a:solidFill>
                      <a:schemeClr val="accent5"/>
                    </a:solidFill>
                  </a:tcPr>
                </a:tc>
                <a:extLst>
                  <a:ext uri="{0D108BD9-81ED-4DB2-BD59-A6C34878D82A}">
                    <a16:rowId xmlns:a16="http://schemas.microsoft.com/office/drawing/2014/main" val="738023351"/>
                  </a:ext>
                </a:extLst>
              </a:tr>
              <a:tr h="0">
                <a:tc>
                  <a:txBody>
                    <a:bodyPr/>
                    <a:lstStyle/>
                    <a:p>
                      <a:pPr lvl="0">
                        <a:spcBef>
                          <a:spcPts val="0"/>
                        </a:spcBef>
                        <a:spcAft>
                          <a:spcPts val="0"/>
                        </a:spcAft>
                        <a:buNone/>
                      </a:pPr>
                      <a:r>
                        <a:rPr lang="en-US" sz="1800" dirty="0">
                          <a:solidFill>
                            <a:schemeClr val="tx1"/>
                          </a:solidFill>
                          <a:effectLst/>
                          <a:latin typeface="Arial"/>
                        </a:rPr>
                        <a:t>1</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1</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lvl="0">
                        <a:spcBef>
                          <a:spcPts val="0"/>
                        </a:spcBef>
                        <a:spcAft>
                          <a:spcPts val="0"/>
                        </a:spcAft>
                        <a:buNone/>
                      </a:pPr>
                      <a:r>
                        <a:rPr lang="en-US" sz="1800" dirty="0">
                          <a:solidFill>
                            <a:schemeClr val="tx1"/>
                          </a:solidFill>
                          <a:effectLst/>
                          <a:latin typeface="Arial"/>
                        </a:rPr>
                        <a:t>Lives in</a:t>
                      </a:r>
                    </a:p>
                  </a:txBody>
                  <a:tcPr marL="63500" marR="63500" marT="63500" marB="63500">
                    <a:lnL w="38100" cap="flat" cmpd="sng" algn="ctr">
                      <a:solidFill>
                        <a:schemeClr val="accent5"/>
                      </a:solidFill>
                      <a:prstDash val="solid"/>
                      <a:round/>
                      <a:headEnd type="none" w="med" len="med"/>
                      <a:tailEnd type="none" w="med" len="med"/>
                    </a:lnL>
                    <a:lnR w="38099">
                      <a:solidFill>
                        <a:schemeClr val="accent5"/>
                      </a:solidFill>
                    </a:lnR>
                    <a:lnT w="38099">
                      <a:solidFill>
                        <a:schemeClr val="accent5"/>
                      </a:solidFill>
                    </a:lnT>
                    <a:lnB w="38099">
                      <a:solidFill>
                        <a:schemeClr val="accent5"/>
                      </a:solidFill>
                    </a:lnB>
                    <a:noFill/>
                  </a:tcPr>
                </a:tc>
                <a:extLst>
                  <a:ext uri="{0D108BD9-81ED-4DB2-BD59-A6C34878D82A}">
                    <a16:rowId xmlns:a16="http://schemas.microsoft.com/office/drawing/2014/main" val="1679808232"/>
                  </a:ext>
                </a:extLst>
              </a:tr>
              <a:tr h="402566">
                <a:tc>
                  <a:txBody>
                    <a:bodyPr/>
                    <a:lstStyle/>
                    <a:p>
                      <a:pPr rtl="0" fontAlgn="t">
                        <a:spcBef>
                          <a:spcPts val="0"/>
                        </a:spcBef>
                        <a:spcAft>
                          <a:spcPts val="0"/>
                        </a:spcAft>
                      </a:pPr>
                      <a:r>
                        <a:rPr lang="en-US" sz="1800" dirty="0">
                          <a:solidFill>
                            <a:schemeClr val="tx1"/>
                          </a:solidFill>
                          <a:effectLst/>
                          <a:latin typeface="Arial"/>
                        </a:rPr>
                        <a:t>2</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2</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lvl="0">
                        <a:spcBef>
                          <a:spcPts val="0"/>
                        </a:spcBef>
                        <a:spcAft>
                          <a:spcPts val="0"/>
                        </a:spcAft>
                        <a:buNone/>
                      </a:pPr>
                      <a:r>
                        <a:rPr lang="en-US" sz="1800" dirty="0">
                          <a:solidFill>
                            <a:schemeClr val="tx1"/>
                          </a:solidFill>
                          <a:effectLst/>
                          <a:latin typeface="Arial"/>
                        </a:rPr>
                        <a:t>Lives in</a:t>
                      </a:r>
                    </a:p>
                  </a:txBody>
                  <a:tcPr marL="63500" marR="63500" marT="63500" marB="63500">
                    <a:lnL w="38100" cap="flat" cmpd="sng" algn="ctr">
                      <a:solidFill>
                        <a:schemeClr val="accent5"/>
                      </a:solidFill>
                      <a:prstDash val="solid"/>
                      <a:round/>
                      <a:headEnd type="none" w="med" len="med"/>
                      <a:tailEnd type="none" w="med" len="med"/>
                    </a:lnL>
                    <a:lnR w="38099">
                      <a:solidFill>
                        <a:schemeClr val="accent5"/>
                      </a:solidFill>
                    </a:lnR>
                    <a:lnT w="38099">
                      <a:solidFill>
                        <a:schemeClr val="accent5"/>
                      </a:solidFill>
                    </a:lnT>
                    <a:lnB w="38099">
                      <a:solidFill>
                        <a:schemeClr val="accent5"/>
                      </a:solidFill>
                    </a:lnB>
                    <a:noFill/>
                  </a:tcPr>
                </a:tc>
                <a:extLst>
                  <a:ext uri="{0D108BD9-81ED-4DB2-BD59-A6C34878D82A}">
                    <a16:rowId xmlns:a16="http://schemas.microsoft.com/office/drawing/2014/main" val="1877179628"/>
                  </a:ext>
                </a:extLst>
              </a:tr>
              <a:tr h="0">
                <a:tc>
                  <a:txBody>
                    <a:bodyPr/>
                    <a:lstStyle/>
                    <a:p>
                      <a:pPr rtl="0" fontAlgn="t">
                        <a:spcBef>
                          <a:spcPts val="0"/>
                        </a:spcBef>
                        <a:spcAft>
                          <a:spcPts val="0"/>
                        </a:spcAft>
                      </a:pPr>
                      <a:r>
                        <a:rPr lang="en-US" sz="1800" dirty="0">
                          <a:solidFill>
                            <a:schemeClr val="tx1"/>
                          </a:solidFill>
                          <a:effectLst/>
                          <a:latin typeface="Arial"/>
                        </a:rPr>
                        <a:t>3</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1</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lvl="0">
                        <a:spcBef>
                          <a:spcPts val="0"/>
                        </a:spcBef>
                        <a:spcAft>
                          <a:spcPts val="0"/>
                        </a:spcAft>
                        <a:buNone/>
                      </a:pPr>
                      <a:r>
                        <a:rPr lang="en-US" sz="1800" dirty="0">
                          <a:solidFill>
                            <a:schemeClr val="tx1"/>
                          </a:solidFill>
                          <a:effectLst/>
                          <a:latin typeface="Arial"/>
                        </a:rPr>
                        <a:t>Lives in</a:t>
                      </a:r>
                    </a:p>
                  </a:txBody>
                  <a:tcPr marL="63500" marR="63500" marT="63500" marB="63500">
                    <a:lnL w="38100" cap="flat" cmpd="sng" algn="ctr">
                      <a:solidFill>
                        <a:schemeClr val="accent5"/>
                      </a:solidFill>
                      <a:prstDash val="solid"/>
                      <a:round/>
                      <a:headEnd type="none" w="med" len="med"/>
                      <a:tailEnd type="none" w="med" len="med"/>
                    </a:lnL>
                    <a:lnR w="38099">
                      <a:solidFill>
                        <a:schemeClr val="accent5"/>
                      </a:solidFill>
                    </a:lnR>
                    <a:lnT w="38099">
                      <a:solidFill>
                        <a:schemeClr val="accent5"/>
                      </a:solidFill>
                    </a:lnT>
                    <a:lnB w="38099">
                      <a:solidFill>
                        <a:schemeClr val="accent5"/>
                      </a:solidFill>
                    </a:lnB>
                    <a:noFill/>
                  </a:tcPr>
                </a:tc>
                <a:extLst>
                  <a:ext uri="{0D108BD9-81ED-4DB2-BD59-A6C34878D82A}">
                    <a16:rowId xmlns:a16="http://schemas.microsoft.com/office/drawing/2014/main" val="1751382344"/>
                  </a:ext>
                </a:extLst>
              </a:tr>
            </a:tbl>
          </a:graphicData>
        </a:graphic>
      </p:graphicFrame>
      <p:graphicFrame>
        <p:nvGraphicFramePr>
          <p:cNvPr id="13" name="Table 12">
            <a:extLst>
              <a:ext uri="{FF2B5EF4-FFF2-40B4-BE49-F238E27FC236}">
                <a16:creationId xmlns:a16="http://schemas.microsoft.com/office/drawing/2014/main" id="{D2F6EDE3-9934-18F0-6980-32B45CD85650}"/>
              </a:ext>
            </a:extLst>
          </p:cNvPr>
          <p:cNvGraphicFramePr>
            <a:graphicFrameLocks noGrp="1"/>
          </p:cNvGraphicFramePr>
          <p:nvPr>
            <p:extLst>
              <p:ext uri="{D42A27DB-BD31-4B8C-83A1-F6EECF244321}">
                <p14:modId xmlns:p14="http://schemas.microsoft.com/office/powerpoint/2010/main" val="624939087"/>
              </p:ext>
            </p:extLst>
          </p:nvPr>
        </p:nvGraphicFramePr>
        <p:xfrm>
          <a:off x="6310244" y="3596198"/>
          <a:ext cx="4894026" cy="1606526"/>
        </p:xfrm>
        <a:graphic>
          <a:graphicData uri="http://schemas.openxmlformats.org/drawingml/2006/table">
            <a:tbl>
              <a:tblPr bandRow="1">
                <a:tableStyleId>{5C22544A-7EE6-4342-B048-85BDC9FD1C3A}</a:tableStyleId>
              </a:tblPr>
              <a:tblGrid>
                <a:gridCol w="1631342">
                  <a:extLst>
                    <a:ext uri="{9D8B030D-6E8A-4147-A177-3AD203B41FA5}">
                      <a16:colId xmlns:a16="http://schemas.microsoft.com/office/drawing/2014/main" val="1240352596"/>
                    </a:ext>
                  </a:extLst>
                </a:gridCol>
                <a:gridCol w="1631342">
                  <a:extLst>
                    <a:ext uri="{9D8B030D-6E8A-4147-A177-3AD203B41FA5}">
                      <a16:colId xmlns:a16="http://schemas.microsoft.com/office/drawing/2014/main" val="2069906130"/>
                    </a:ext>
                  </a:extLst>
                </a:gridCol>
                <a:gridCol w="1631342">
                  <a:extLst>
                    <a:ext uri="{9D8B030D-6E8A-4147-A177-3AD203B41FA5}">
                      <a16:colId xmlns:a16="http://schemas.microsoft.com/office/drawing/2014/main" val="1430435932"/>
                    </a:ext>
                  </a:extLst>
                </a:gridCol>
              </a:tblGrid>
              <a:tr h="0">
                <a:tc>
                  <a:txBody>
                    <a:bodyPr/>
                    <a:lstStyle/>
                    <a:p>
                      <a:pPr rtl="0" fontAlgn="t">
                        <a:spcBef>
                          <a:spcPts val="0"/>
                        </a:spcBef>
                        <a:spcAft>
                          <a:spcPts val="0"/>
                        </a:spcAft>
                      </a:pPr>
                      <a:r>
                        <a:rPr lang="en-US" sz="1800" b="1" err="1">
                          <a:solidFill>
                            <a:schemeClr val="tx1"/>
                          </a:solidFill>
                          <a:effectLst/>
                          <a:latin typeface="Arial"/>
                        </a:rPr>
                        <a:t>PersonID</a:t>
                      </a:r>
                      <a:endParaRPr lang="en-US" sz="1800" dirty="0">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solidFill>
                      <a:schemeClr val="accent5"/>
                    </a:solidFill>
                  </a:tcPr>
                </a:tc>
                <a:tc>
                  <a:txBody>
                    <a:bodyPr/>
                    <a:lstStyle/>
                    <a:p>
                      <a:pPr rtl="0" fontAlgn="t">
                        <a:spcBef>
                          <a:spcPts val="0"/>
                        </a:spcBef>
                        <a:spcAft>
                          <a:spcPts val="0"/>
                        </a:spcAft>
                      </a:pPr>
                      <a:r>
                        <a:rPr lang="en-US" sz="1800" b="1" dirty="0" err="1">
                          <a:solidFill>
                            <a:schemeClr val="tx1"/>
                          </a:solidFill>
                          <a:effectLst/>
                          <a:latin typeface="Arial"/>
                        </a:rPr>
                        <a:t>OccupationID</a:t>
                      </a:r>
                      <a:endParaRPr lang="en-US" sz="1800" dirty="0" err="1">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solidFill>
                      <a:schemeClr val="accent5"/>
                    </a:solidFill>
                  </a:tcPr>
                </a:tc>
                <a:tc>
                  <a:txBody>
                    <a:bodyPr/>
                    <a:lstStyle/>
                    <a:p>
                      <a:pPr lvl="0">
                        <a:spcBef>
                          <a:spcPts val="0"/>
                        </a:spcBef>
                        <a:spcAft>
                          <a:spcPts val="0"/>
                        </a:spcAft>
                        <a:buNone/>
                      </a:pPr>
                      <a:r>
                        <a:rPr lang="en-US" sz="1800" b="1" dirty="0">
                          <a:solidFill>
                            <a:schemeClr val="tx1"/>
                          </a:solidFill>
                          <a:effectLst/>
                          <a:latin typeface="Arial"/>
                        </a:rPr>
                        <a:t>Relationship</a:t>
                      </a:r>
                    </a:p>
                  </a:txBody>
                  <a:tcPr marL="63500" marR="63500" marT="63500" marB="63500">
                    <a:lnL w="38100" cap="flat" cmpd="sng" algn="ctr">
                      <a:solidFill>
                        <a:schemeClr val="accent5"/>
                      </a:solidFill>
                      <a:prstDash val="solid"/>
                      <a:round/>
                      <a:headEnd type="none" w="med" len="med"/>
                      <a:tailEnd type="none" w="med" len="med"/>
                    </a:lnL>
                    <a:lnR w="38099">
                      <a:solidFill>
                        <a:schemeClr val="accent5"/>
                      </a:solidFill>
                    </a:lnR>
                    <a:lnT w="38099">
                      <a:solidFill>
                        <a:schemeClr val="accent5"/>
                      </a:solidFill>
                    </a:lnT>
                    <a:lnB w="38099">
                      <a:solidFill>
                        <a:schemeClr val="accent5"/>
                      </a:solidFill>
                    </a:lnB>
                    <a:solidFill>
                      <a:schemeClr val="accent5"/>
                    </a:solidFill>
                  </a:tcPr>
                </a:tc>
                <a:extLst>
                  <a:ext uri="{0D108BD9-81ED-4DB2-BD59-A6C34878D82A}">
                    <a16:rowId xmlns:a16="http://schemas.microsoft.com/office/drawing/2014/main" val="738023351"/>
                  </a:ext>
                </a:extLst>
              </a:tr>
              <a:tr h="0">
                <a:tc>
                  <a:txBody>
                    <a:bodyPr/>
                    <a:lstStyle/>
                    <a:p>
                      <a:pPr lvl="0">
                        <a:spcBef>
                          <a:spcPts val="0"/>
                        </a:spcBef>
                        <a:spcAft>
                          <a:spcPts val="0"/>
                        </a:spcAft>
                        <a:buNone/>
                      </a:pPr>
                      <a:r>
                        <a:rPr lang="en-US" sz="1800" dirty="0">
                          <a:solidFill>
                            <a:schemeClr val="tx1"/>
                          </a:solidFill>
                          <a:effectLst/>
                          <a:latin typeface="Arial"/>
                        </a:rPr>
                        <a:t>1</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1</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lvl="0">
                        <a:spcBef>
                          <a:spcPts val="0"/>
                        </a:spcBef>
                        <a:spcAft>
                          <a:spcPts val="0"/>
                        </a:spcAft>
                        <a:buNone/>
                      </a:pPr>
                      <a:r>
                        <a:rPr lang="en-US" sz="1800" dirty="0">
                          <a:solidFill>
                            <a:schemeClr val="tx1"/>
                          </a:solidFill>
                          <a:effectLst/>
                          <a:latin typeface="Arial"/>
                        </a:rPr>
                        <a:t>Works at</a:t>
                      </a:r>
                    </a:p>
                  </a:txBody>
                  <a:tcPr marL="63500" marR="63500" marT="63500" marB="63500">
                    <a:lnL w="38100" cap="flat" cmpd="sng" algn="ctr">
                      <a:solidFill>
                        <a:schemeClr val="accent5"/>
                      </a:solidFill>
                      <a:prstDash val="solid"/>
                      <a:round/>
                      <a:headEnd type="none" w="med" len="med"/>
                      <a:tailEnd type="none" w="med" len="med"/>
                    </a:lnL>
                    <a:lnR w="38099">
                      <a:solidFill>
                        <a:schemeClr val="accent5"/>
                      </a:solidFill>
                    </a:lnR>
                    <a:lnT w="38099">
                      <a:solidFill>
                        <a:schemeClr val="accent5"/>
                      </a:solidFill>
                    </a:lnT>
                    <a:lnB w="38099">
                      <a:solidFill>
                        <a:schemeClr val="accent5"/>
                      </a:solidFill>
                    </a:lnB>
                    <a:noFill/>
                  </a:tcPr>
                </a:tc>
                <a:extLst>
                  <a:ext uri="{0D108BD9-81ED-4DB2-BD59-A6C34878D82A}">
                    <a16:rowId xmlns:a16="http://schemas.microsoft.com/office/drawing/2014/main" val="1679808232"/>
                  </a:ext>
                </a:extLst>
              </a:tr>
              <a:tr h="402566">
                <a:tc>
                  <a:txBody>
                    <a:bodyPr/>
                    <a:lstStyle/>
                    <a:p>
                      <a:pPr rtl="0" fontAlgn="t">
                        <a:spcBef>
                          <a:spcPts val="0"/>
                        </a:spcBef>
                        <a:spcAft>
                          <a:spcPts val="0"/>
                        </a:spcAft>
                      </a:pPr>
                      <a:r>
                        <a:rPr lang="en-US" sz="1800" dirty="0">
                          <a:solidFill>
                            <a:schemeClr val="tx1"/>
                          </a:solidFill>
                          <a:effectLst/>
                          <a:latin typeface="Arial"/>
                        </a:rPr>
                        <a:t>2</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2</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lvl="0">
                        <a:spcBef>
                          <a:spcPts val="0"/>
                        </a:spcBef>
                        <a:spcAft>
                          <a:spcPts val="0"/>
                        </a:spcAft>
                        <a:buNone/>
                      </a:pPr>
                      <a:r>
                        <a:rPr lang="en-US" sz="1800" b="0" i="0" u="none" strike="noStrike" noProof="0" dirty="0">
                          <a:solidFill>
                            <a:schemeClr val="tx1"/>
                          </a:solidFill>
                          <a:effectLst/>
                          <a:latin typeface="Arial"/>
                        </a:rPr>
                        <a:t>Works at</a:t>
                      </a:r>
                      <a:endParaRPr lang="en-US" sz="1800" dirty="0">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099">
                      <a:solidFill>
                        <a:schemeClr val="accent5"/>
                      </a:solidFill>
                    </a:lnR>
                    <a:lnT w="38099">
                      <a:solidFill>
                        <a:schemeClr val="accent5"/>
                      </a:solidFill>
                    </a:lnT>
                    <a:lnB w="38099">
                      <a:solidFill>
                        <a:schemeClr val="accent5"/>
                      </a:solidFill>
                    </a:lnB>
                    <a:noFill/>
                  </a:tcPr>
                </a:tc>
                <a:extLst>
                  <a:ext uri="{0D108BD9-81ED-4DB2-BD59-A6C34878D82A}">
                    <a16:rowId xmlns:a16="http://schemas.microsoft.com/office/drawing/2014/main" val="1877179628"/>
                  </a:ext>
                </a:extLst>
              </a:tr>
              <a:tr h="0">
                <a:tc>
                  <a:txBody>
                    <a:bodyPr/>
                    <a:lstStyle/>
                    <a:p>
                      <a:pPr rtl="0" fontAlgn="t">
                        <a:spcBef>
                          <a:spcPts val="0"/>
                        </a:spcBef>
                        <a:spcAft>
                          <a:spcPts val="0"/>
                        </a:spcAft>
                      </a:pPr>
                      <a:r>
                        <a:rPr lang="en-US" sz="1800" dirty="0">
                          <a:solidFill>
                            <a:schemeClr val="tx1"/>
                          </a:solidFill>
                          <a:effectLst/>
                          <a:latin typeface="Arial"/>
                        </a:rPr>
                        <a:t>3</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2</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lvl="0">
                        <a:spcBef>
                          <a:spcPts val="0"/>
                        </a:spcBef>
                        <a:spcAft>
                          <a:spcPts val="0"/>
                        </a:spcAft>
                        <a:buNone/>
                      </a:pPr>
                      <a:r>
                        <a:rPr lang="en-US" sz="1800" b="0" i="0" u="none" strike="noStrike" noProof="0" dirty="0">
                          <a:solidFill>
                            <a:schemeClr val="tx1"/>
                          </a:solidFill>
                          <a:effectLst/>
                          <a:latin typeface="Arial"/>
                        </a:rPr>
                        <a:t>Works at</a:t>
                      </a:r>
                      <a:endParaRPr lang="en-US" sz="1800" dirty="0">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099">
                      <a:solidFill>
                        <a:schemeClr val="accent5"/>
                      </a:solidFill>
                    </a:lnR>
                    <a:lnT w="38099">
                      <a:solidFill>
                        <a:schemeClr val="accent5"/>
                      </a:solidFill>
                    </a:lnT>
                    <a:lnB w="38099">
                      <a:solidFill>
                        <a:schemeClr val="accent5"/>
                      </a:solidFill>
                    </a:lnB>
                    <a:noFill/>
                  </a:tcPr>
                </a:tc>
                <a:extLst>
                  <a:ext uri="{0D108BD9-81ED-4DB2-BD59-A6C34878D82A}">
                    <a16:rowId xmlns:a16="http://schemas.microsoft.com/office/drawing/2014/main" val="1751382344"/>
                  </a:ext>
                </a:extLst>
              </a:tr>
            </a:tbl>
          </a:graphicData>
        </a:graphic>
      </p:graphicFrame>
    </p:spTree>
    <p:extLst>
      <p:ext uri="{BB962C8B-B14F-4D97-AF65-F5344CB8AC3E}">
        <p14:creationId xmlns:p14="http://schemas.microsoft.com/office/powerpoint/2010/main" val="31606304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90E50-4D35-0572-6640-72E001844050}"/>
              </a:ext>
            </a:extLst>
          </p:cNvPr>
          <p:cNvSpPr>
            <a:spLocks noGrp="1"/>
          </p:cNvSpPr>
          <p:nvPr>
            <p:ph type="ctrTitle"/>
          </p:nvPr>
        </p:nvSpPr>
        <p:spPr>
          <a:xfrm>
            <a:off x="1876424" y="1122363"/>
            <a:ext cx="8791575" cy="1222514"/>
          </a:xfrm>
        </p:spPr>
        <p:txBody>
          <a:bodyPr/>
          <a:lstStyle/>
          <a:p>
            <a:pPr algn="ctr"/>
            <a:r>
              <a:rPr lang="en-US" dirty="0">
                <a:latin typeface="Calibri"/>
                <a:cs typeface="Calibri"/>
              </a:rPr>
              <a:t>A question:</a:t>
            </a:r>
          </a:p>
        </p:txBody>
      </p:sp>
      <p:sp>
        <p:nvSpPr>
          <p:cNvPr id="3" name="Subtitle 2">
            <a:extLst>
              <a:ext uri="{FF2B5EF4-FFF2-40B4-BE49-F238E27FC236}">
                <a16:creationId xmlns:a16="http://schemas.microsoft.com/office/drawing/2014/main" id="{DFF3D771-6B8D-A89B-4AE4-B453BEFC82B3}"/>
              </a:ext>
            </a:extLst>
          </p:cNvPr>
          <p:cNvSpPr>
            <a:spLocks noGrp="1"/>
          </p:cNvSpPr>
          <p:nvPr>
            <p:ph type="subTitle" idx="1"/>
          </p:nvPr>
        </p:nvSpPr>
        <p:spPr>
          <a:xfrm>
            <a:off x="1876424" y="2525299"/>
            <a:ext cx="8791575" cy="2732501"/>
          </a:xfrm>
        </p:spPr>
        <p:txBody>
          <a:bodyPr vert="horz" lIns="91440" tIns="45720" rIns="91440" bIns="45720" rtlCol="0" anchor="t">
            <a:normAutofit/>
          </a:bodyPr>
          <a:lstStyle/>
          <a:p>
            <a:endParaRPr lang="en-US" dirty="0">
              <a:solidFill>
                <a:schemeClr val="tx1"/>
              </a:solidFill>
              <a:latin typeface="Calibri"/>
              <a:cs typeface="Calibri"/>
            </a:endParaRPr>
          </a:p>
          <a:p>
            <a:r>
              <a:rPr lang="en-US" sz="2800" dirty="0">
                <a:solidFill>
                  <a:schemeClr val="tx1"/>
                </a:solidFill>
                <a:latin typeface="Calibri"/>
                <a:cs typeface="Calibri"/>
              </a:rPr>
              <a:t>What How many people live in New York?</a:t>
            </a:r>
          </a:p>
          <a:p>
            <a:r>
              <a:rPr lang="en-US" sz="2800" dirty="0">
                <a:solidFill>
                  <a:schemeClr val="tx1"/>
                </a:solidFill>
                <a:latin typeface="Calibri"/>
                <a:cs typeface="Calibri"/>
              </a:rPr>
              <a:t>Of the people in new </a:t>
            </a:r>
            <a:r>
              <a:rPr lang="en-US" sz="2800" dirty="0" err="1">
                <a:solidFill>
                  <a:schemeClr val="tx1"/>
                </a:solidFill>
                <a:latin typeface="Calibri"/>
                <a:cs typeface="Calibri"/>
              </a:rPr>
              <a:t>york</a:t>
            </a:r>
            <a:r>
              <a:rPr lang="en-US" sz="2800" dirty="0">
                <a:solidFill>
                  <a:schemeClr val="tx1"/>
                </a:solidFill>
                <a:latin typeface="Calibri"/>
                <a:cs typeface="Calibri"/>
              </a:rPr>
              <a:t>, who is a doctor?</a:t>
            </a:r>
          </a:p>
        </p:txBody>
      </p:sp>
    </p:spTree>
    <p:extLst>
      <p:ext uri="{BB962C8B-B14F-4D97-AF65-F5344CB8AC3E}">
        <p14:creationId xmlns:p14="http://schemas.microsoft.com/office/powerpoint/2010/main" val="11302702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5D4B9-2278-068E-B15E-786DFB706C19}"/>
              </a:ext>
            </a:extLst>
          </p:cNvPr>
          <p:cNvSpPr>
            <a:spLocks noGrp="1"/>
          </p:cNvSpPr>
          <p:nvPr>
            <p:ph type="title"/>
          </p:nvPr>
        </p:nvSpPr>
        <p:spPr>
          <a:xfrm>
            <a:off x="1141413" y="358996"/>
            <a:ext cx="9905998" cy="1478570"/>
          </a:xfrm>
        </p:spPr>
        <p:txBody>
          <a:bodyPr>
            <a:normAutofit/>
          </a:bodyPr>
          <a:lstStyle/>
          <a:p>
            <a:pPr algn="ctr"/>
            <a:r>
              <a:rPr lang="en-US" sz="2800" dirty="0">
                <a:latin typeface="Calibri"/>
                <a:cs typeface="Calibri"/>
              </a:rPr>
              <a:t>Who lives in New York and is a Doctor?</a:t>
            </a:r>
            <a:endParaRPr lang="en-US" dirty="0"/>
          </a:p>
        </p:txBody>
      </p:sp>
      <p:graphicFrame>
        <p:nvGraphicFramePr>
          <p:cNvPr id="5" name="Table 4">
            <a:extLst>
              <a:ext uri="{FF2B5EF4-FFF2-40B4-BE49-F238E27FC236}">
                <a16:creationId xmlns:a16="http://schemas.microsoft.com/office/drawing/2014/main" id="{F61ED267-3D35-AEEE-9923-DB7C6E9F6E56}"/>
              </a:ext>
            </a:extLst>
          </p:cNvPr>
          <p:cNvGraphicFramePr>
            <a:graphicFrameLocks noGrp="1"/>
          </p:cNvGraphicFramePr>
          <p:nvPr/>
        </p:nvGraphicFramePr>
        <p:xfrm>
          <a:off x="865809" y="1696720"/>
          <a:ext cx="4735874" cy="1606526"/>
        </p:xfrm>
        <a:graphic>
          <a:graphicData uri="http://schemas.openxmlformats.org/drawingml/2006/table">
            <a:tbl>
              <a:tblPr bandRow="1">
                <a:tableStyleId>{5C22544A-7EE6-4342-B048-85BDC9FD1C3A}</a:tableStyleId>
              </a:tblPr>
              <a:tblGrid>
                <a:gridCol w="2367937">
                  <a:extLst>
                    <a:ext uri="{9D8B030D-6E8A-4147-A177-3AD203B41FA5}">
                      <a16:colId xmlns:a16="http://schemas.microsoft.com/office/drawing/2014/main" val="1240352596"/>
                    </a:ext>
                  </a:extLst>
                </a:gridCol>
                <a:gridCol w="2367937">
                  <a:extLst>
                    <a:ext uri="{9D8B030D-6E8A-4147-A177-3AD203B41FA5}">
                      <a16:colId xmlns:a16="http://schemas.microsoft.com/office/drawing/2014/main" val="2069906130"/>
                    </a:ext>
                  </a:extLst>
                </a:gridCol>
              </a:tblGrid>
              <a:tr h="0">
                <a:tc>
                  <a:txBody>
                    <a:bodyPr/>
                    <a:lstStyle/>
                    <a:p>
                      <a:pPr rtl="0" fontAlgn="t">
                        <a:spcBef>
                          <a:spcPts val="0"/>
                        </a:spcBef>
                        <a:spcAft>
                          <a:spcPts val="0"/>
                        </a:spcAft>
                      </a:pPr>
                      <a:r>
                        <a:rPr lang="en-US" sz="1800" b="1" err="1">
                          <a:solidFill>
                            <a:schemeClr val="tx1"/>
                          </a:solidFill>
                          <a:effectLst/>
                          <a:latin typeface="Arial"/>
                        </a:rPr>
                        <a:t>PersonID</a:t>
                      </a:r>
                      <a:endParaRPr lang="en-US" sz="1800" dirty="0">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solidFill>
                      <a:schemeClr val="accent5"/>
                    </a:solidFill>
                  </a:tcPr>
                </a:tc>
                <a:tc>
                  <a:txBody>
                    <a:bodyPr/>
                    <a:lstStyle/>
                    <a:p>
                      <a:pPr rtl="0" fontAlgn="t">
                        <a:spcBef>
                          <a:spcPts val="0"/>
                        </a:spcBef>
                        <a:spcAft>
                          <a:spcPts val="0"/>
                        </a:spcAft>
                      </a:pPr>
                      <a:r>
                        <a:rPr lang="en-US" sz="1800" b="1" dirty="0">
                          <a:solidFill>
                            <a:schemeClr val="tx1"/>
                          </a:solidFill>
                          <a:effectLst/>
                          <a:latin typeface="Arial"/>
                        </a:rPr>
                        <a:t>Name</a:t>
                      </a:r>
                      <a:endParaRPr lang="en-US" sz="1800" dirty="0">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solidFill>
                      <a:schemeClr val="accent5"/>
                    </a:solidFill>
                  </a:tcPr>
                </a:tc>
                <a:extLst>
                  <a:ext uri="{0D108BD9-81ED-4DB2-BD59-A6C34878D82A}">
                    <a16:rowId xmlns:a16="http://schemas.microsoft.com/office/drawing/2014/main" val="738023351"/>
                  </a:ext>
                </a:extLst>
              </a:tr>
              <a:tr h="0">
                <a:tc>
                  <a:txBody>
                    <a:bodyPr/>
                    <a:lstStyle/>
                    <a:p>
                      <a:pPr lvl="0">
                        <a:spcBef>
                          <a:spcPts val="0"/>
                        </a:spcBef>
                        <a:spcAft>
                          <a:spcPts val="0"/>
                        </a:spcAft>
                        <a:buNone/>
                      </a:pPr>
                      <a:r>
                        <a:rPr lang="en-US" sz="1800" dirty="0">
                          <a:solidFill>
                            <a:schemeClr val="tx1"/>
                          </a:solidFill>
                          <a:effectLst/>
                          <a:latin typeface="Arial"/>
                        </a:rPr>
                        <a:t>1</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Alice</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extLst>
                  <a:ext uri="{0D108BD9-81ED-4DB2-BD59-A6C34878D82A}">
                    <a16:rowId xmlns:a16="http://schemas.microsoft.com/office/drawing/2014/main" val="1679808232"/>
                  </a:ext>
                </a:extLst>
              </a:tr>
              <a:tr h="402566">
                <a:tc>
                  <a:txBody>
                    <a:bodyPr/>
                    <a:lstStyle/>
                    <a:p>
                      <a:pPr rtl="0" fontAlgn="t">
                        <a:spcBef>
                          <a:spcPts val="0"/>
                        </a:spcBef>
                        <a:spcAft>
                          <a:spcPts val="0"/>
                        </a:spcAft>
                      </a:pPr>
                      <a:r>
                        <a:rPr lang="en-US" sz="1800" dirty="0">
                          <a:solidFill>
                            <a:schemeClr val="tx1"/>
                          </a:solidFill>
                          <a:effectLst/>
                          <a:latin typeface="Arial"/>
                        </a:rPr>
                        <a:t>2</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Bob</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extLst>
                  <a:ext uri="{0D108BD9-81ED-4DB2-BD59-A6C34878D82A}">
                    <a16:rowId xmlns:a16="http://schemas.microsoft.com/office/drawing/2014/main" val="1877179628"/>
                  </a:ext>
                </a:extLst>
              </a:tr>
              <a:tr h="0">
                <a:tc>
                  <a:txBody>
                    <a:bodyPr/>
                    <a:lstStyle/>
                    <a:p>
                      <a:pPr rtl="0" fontAlgn="t">
                        <a:spcBef>
                          <a:spcPts val="0"/>
                        </a:spcBef>
                        <a:spcAft>
                          <a:spcPts val="0"/>
                        </a:spcAft>
                      </a:pPr>
                      <a:r>
                        <a:rPr lang="en-US" sz="1800" dirty="0">
                          <a:solidFill>
                            <a:schemeClr val="tx1"/>
                          </a:solidFill>
                          <a:effectLst/>
                          <a:latin typeface="Arial"/>
                        </a:rPr>
                        <a:t>3</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Charlie</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extLst>
                  <a:ext uri="{0D108BD9-81ED-4DB2-BD59-A6C34878D82A}">
                    <a16:rowId xmlns:a16="http://schemas.microsoft.com/office/drawing/2014/main" val="1751382344"/>
                  </a:ext>
                </a:extLst>
              </a:tr>
            </a:tbl>
          </a:graphicData>
        </a:graphic>
      </p:graphicFrame>
      <p:graphicFrame>
        <p:nvGraphicFramePr>
          <p:cNvPr id="8" name="Table 7">
            <a:extLst>
              <a:ext uri="{FF2B5EF4-FFF2-40B4-BE49-F238E27FC236}">
                <a16:creationId xmlns:a16="http://schemas.microsoft.com/office/drawing/2014/main" id="{1738A70E-602D-AB14-EF05-5A698D45A348}"/>
              </a:ext>
            </a:extLst>
          </p:cNvPr>
          <p:cNvGraphicFramePr>
            <a:graphicFrameLocks noGrp="1"/>
          </p:cNvGraphicFramePr>
          <p:nvPr>
            <p:extLst>
              <p:ext uri="{D42A27DB-BD31-4B8C-83A1-F6EECF244321}">
                <p14:modId xmlns:p14="http://schemas.microsoft.com/office/powerpoint/2010/main" val="2607780550"/>
              </p:ext>
            </p:extLst>
          </p:nvPr>
        </p:nvGraphicFramePr>
        <p:xfrm>
          <a:off x="855869" y="3428999"/>
          <a:ext cx="4750250" cy="1203960"/>
        </p:xfrm>
        <a:graphic>
          <a:graphicData uri="http://schemas.openxmlformats.org/drawingml/2006/table">
            <a:tbl>
              <a:tblPr bandRow="1">
                <a:tableStyleId>{5C22544A-7EE6-4342-B048-85BDC9FD1C3A}</a:tableStyleId>
              </a:tblPr>
              <a:tblGrid>
                <a:gridCol w="2375125">
                  <a:extLst>
                    <a:ext uri="{9D8B030D-6E8A-4147-A177-3AD203B41FA5}">
                      <a16:colId xmlns:a16="http://schemas.microsoft.com/office/drawing/2014/main" val="1240352596"/>
                    </a:ext>
                  </a:extLst>
                </a:gridCol>
                <a:gridCol w="2375125">
                  <a:extLst>
                    <a:ext uri="{9D8B030D-6E8A-4147-A177-3AD203B41FA5}">
                      <a16:colId xmlns:a16="http://schemas.microsoft.com/office/drawing/2014/main" val="2069906130"/>
                    </a:ext>
                  </a:extLst>
                </a:gridCol>
              </a:tblGrid>
              <a:tr h="0">
                <a:tc>
                  <a:txBody>
                    <a:bodyPr/>
                    <a:lstStyle/>
                    <a:p>
                      <a:pPr rtl="0" fontAlgn="t">
                        <a:spcBef>
                          <a:spcPts val="0"/>
                        </a:spcBef>
                        <a:spcAft>
                          <a:spcPts val="0"/>
                        </a:spcAft>
                      </a:pPr>
                      <a:r>
                        <a:rPr lang="en-US" sz="1800" b="1" dirty="0" err="1">
                          <a:solidFill>
                            <a:schemeClr val="tx1"/>
                          </a:solidFill>
                          <a:effectLst/>
                          <a:latin typeface="Arial"/>
                        </a:rPr>
                        <a:t>CityID</a:t>
                      </a:r>
                      <a:endParaRPr lang="en-US" sz="1800" dirty="0" err="1">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solidFill>
                      <a:schemeClr val="accent5"/>
                    </a:solidFill>
                  </a:tcPr>
                </a:tc>
                <a:tc>
                  <a:txBody>
                    <a:bodyPr/>
                    <a:lstStyle/>
                    <a:p>
                      <a:pPr rtl="0" fontAlgn="t">
                        <a:spcBef>
                          <a:spcPts val="0"/>
                        </a:spcBef>
                        <a:spcAft>
                          <a:spcPts val="0"/>
                        </a:spcAft>
                      </a:pPr>
                      <a:r>
                        <a:rPr lang="en-US" sz="1800" b="1" dirty="0" err="1">
                          <a:solidFill>
                            <a:schemeClr val="tx1"/>
                          </a:solidFill>
                          <a:effectLst/>
                          <a:latin typeface="Arial"/>
                        </a:rPr>
                        <a:t>CityName</a:t>
                      </a:r>
                      <a:endParaRPr lang="en-US" sz="1800" dirty="0" err="1">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solidFill>
                      <a:schemeClr val="accent5"/>
                    </a:solidFill>
                  </a:tcPr>
                </a:tc>
                <a:extLst>
                  <a:ext uri="{0D108BD9-81ED-4DB2-BD59-A6C34878D82A}">
                    <a16:rowId xmlns:a16="http://schemas.microsoft.com/office/drawing/2014/main" val="738023351"/>
                  </a:ext>
                </a:extLst>
              </a:tr>
              <a:tr h="0">
                <a:tc>
                  <a:txBody>
                    <a:bodyPr/>
                    <a:lstStyle/>
                    <a:p>
                      <a:pPr rtl="0" fontAlgn="t">
                        <a:spcBef>
                          <a:spcPts val="0"/>
                        </a:spcBef>
                        <a:spcAft>
                          <a:spcPts val="0"/>
                        </a:spcAft>
                      </a:pPr>
                      <a:r>
                        <a:rPr lang="en-US" sz="1800" dirty="0">
                          <a:solidFill>
                            <a:schemeClr val="tx1"/>
                          </a:solidFill>
                          <a:effectLst/>
                          <a:latin typeface="Arial"/>
                        </a:rPr>
                        <a:t>1</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New York</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extLst>
                  <a:ext uri="{0D108BD9-81ED-4DB2-BD59-A6C34878D82A}">
                    <a16:rowId xmlns:a16="http://schemas.microsoft.com/office/drawing/2014/main" val="1679808232"/>
                  </a:ext>
                </a:extLst>
              </a:tr>
              <a:tr h="0">
                <a:tc>
                  <a:txBody>
                    <a:bodyPr/>
                    <a:lstStyle/>
                    <a:p>
                      <a:pPr rtl="0" fontAlgn="t">
                        <a:spcBef>
                          <a:spcPts val="0"/>
                        </a:spcBef>
                        <a:spcAft>
                          <a:spcPts val="0"/>
                        </a:spcAft>
                      </a:pPr>
                      <a:r>
                        <a:rPr lang="en-US" sz="1800" dirty="0">
                          <a:solidFill>
                            <a:schemeClr val="tx1"/>
                          </a:solidFill>
                          <a:effectLst/>
                          <a:latin typeface="Arial"/>
                        </a:rPr>
                        <a:t>2</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Paris</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extLst>
                  <a:ext uri="{0D108BD9-81ED-4DB2-BD59-A6C34878D82A}">
                    <a16:rowId xmlns:a16="http://schemas.microsoft.com/office/drawing/2014/main" val="1877179628"/>
                  </a:ext>
                </a:extLst>
              </a:tr>
            </a:tbl>
          </a:graphicData>
        </a:graphic>
      </p:graphicFrame>
      <p:graphicFrame>
        <p:nvGraphicFramePr>
          <p:cNvPr id="9" name="Table 8">
            <a:extLst>
              <a:ext uri="{FF2B5EF4-FFF2-40B4-BE49-F238E27FC236}">
                <a16:creationId xmlns:a16="http://schemas.microsoft.com/office/drawing/2014/main" id="{D9D49A59-6265-0584-B0C0-7F7B518DDDCB}"/>
              </a:ext>
            </a:extLst>
          </p:cNvPr>
          <p:cNvGraphicFramePr>
            <a:graphicFrameLocks noGrp="1"/>
          </p:cNvGraphicFramePr>
          <p:nvPr>
            <p:extLst>
              <p:ext uri="{D42A27DB-BD31-4B8C-83A1-F6EECF244321}">
                <p14:modId xmlns:p14="http://schemas.microsoft.com/office/powerpoint/2010/main" val="4135958759"/>
              </p:ext>
            </p:extLst>
          </p:nvPr>
        </p:nvGraphicFramePr>
        <p:xfrm>
          <a:off x="855869" y="4732130"/>
          <a:ext cx="4750250" cy="1203960"/>
        </p:xfrm>
        <a:graphic>
          <a:graphicData uri="http://schemas.openxmlformats.org/drawingml/2006/table">
            <a:tbl>
              <a:tblPr bandRow="1">
                <a:tableStyleId>{5C22544A-7EE6-4342-B048-85BDC9FD1C3A}</a:tableStyleId>
              </a:tblPr>
              <a:tblGrid>
                <a:gridCol w="2375125">
                  <a:extLst>
                    <a:ext uri="{9D8B030D-6E8A-4147-A177-3AD203B41FA5}">
                      <a16:colId xmlns:a16="http://schemas.microsoft.com/office/drawing/2014/main" val="1240352596"/>
                    </a:ext>
                  </a:extLst>
                </a:gridCol>
                <a:gridCol w="2375125">
                  <a:extLst>
                    <a:ext uri="{9D8B030D-6E8A-4147-A177-3AD203B41FA5}">
                      <a16:colId xmlns:a16="http://schemas.microsoft.com/office/drawing/2014/main" val="2069906130"/>
                    </a:ext>
                  </a:extLst>
                </a:gridCol>
              </a:tblGrid>
              <a:tr h="0">
                <a:tc>
                  <a:txBody>
                    <a:bodyPr/>
                    <a:lstStyle/>
                    <a:p>
                      <a:pPr rtl="0" fontAlgn="t">
                        <a:spcBef>
                          <a:spcPts val="0"/>
                        </a:spcBef>
                        <a:spcAft>
                          <a:spcPts val="0"/>
                        </a:spcAft>
                      </a:pPr>
                      <a:r>
                        <a:rPr lang="en-US" sz="1800" b="1" dirty="0" err="1">
                          <a:solidFill>
                            <a:schemeClr val="tx1"/>
                          </a:solidFill>
                          <a:effectLst/>
                          <a:latin typeface="Arial"/>
                        </a:rPr>
                        <a:t>OccupationID</a:t>
                      </a:r>
                      <a:endParaRPr lang="en-US" sz="1800" dirty="0" err="1">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solidFill>
                      <a:schemeClr val="accent5"/>
                    </a:solidFill>
                  </a:tcPr>
                </a:tc>
                <a:tc>
                  <a:txBody>
                    <a:bodyPr/>
                    <a:lstStyle/>
                    <a:p>
                      <a:pPr rtl="0" fontAlgn="t">
                        <a:spcBef>
                          <a:spcPts val="0"/>
                        </a:spcBef>
                        <a:spcAft>
                          <a:spcPts val="0"/>
                        </a:spcAft>
                      </a:pPr>
                      <a:r>
                        <a:rPr lang="en-US" sz="1800" b="1" dirty="0">
                          <a:solidFill>
                            <a:schemeClr val="tx1"/>
                          </a:solidFill>
                          <a:effectLst/>
                          <a:latin typeface="Arial"/>
                        </a:rPr>
                        <a:t>Occupation</a:t>
                      </a:r>
                      <a:endParaRPr lang="en-US" sz="1800" dirty="0" err="1">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solidFill>
                      <a:schemeClr val="accent5"/>
                    </a:solidFill>
                  </a:tcPr>
                </a:tc>
                <a:extLst>
                  <a:ext uri="{0D108BD9-81ED-4DB2-BD59-A6C34878D82A}">
                    <a16:rowId xmlns:a16="http://schemas.microsoft.com/office/drawing/2014/main" val="738023351"/>
                  </a:ext>
                </a:extLst>
              </a:tr>
              <a:tr h="0">
                <a:tc>
                  <a:txBody>
                    <a:bodyPr/>
                    <a:lstStyle/>
                    <a:p>
                      <a:pPr rtl="0" fontAlgn="t">
                        <a:spcBef>
                          <a:spcPts val="0"/>
                        </a:spcBef>
                        <a:spcAft>
                          <a:spcPts val="0"/>
                        </a:spcAft>
                      </a:pPr>
                      <a:r>
                        <a:rPr lang="en-US" sz="1800" dirty="0">
                          <a:solidFill>
                            <a:schemeClr val="tx1"/>
                          </a:solidFill>
                          <a:effectLst/>
                          <a:latin typeface="Arial"/>
                        </a:rPr>
                        <a:t>1</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lvl="0">
                        <a:spcBef>
                          <a:spcPts val="0"/>
                        </a:spcBef>
                        <a:spcAft>
                          <a:spcPts val="0"/>
                        </a:spcAft>
                        <a:buNone/>
                      </a:pPr>
                      <a:r>
                        <a:rPr lang="en-US" sz="1800" dirty="0">
                          <a:solidFill>
                            <a:schemeClr val="tx1"/>
                          </a:solidFill>
                          <a:effectLst/>
                          <a:latin typeface="Arial"/>
                        </a:rPr>
                        <a:t>Engineer</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extLst>
                  <a:ext uri="{0D108BD9-81ED-4DB2-BD59-A6C34878D82A}">
                    <a16:rowId xmlns:a16="http://schemas.microsoft.com/office/drawing/2014/main" val="1679808232"/>
                  </a:ext>
                </a:extLst>
              </a:tr>
              <a:tr h="0">
                <a:tc>
                  <a:txBody>
                    <a:bodyPr/>
                    <a:lstStyle/>
                    <a:p>
                      <a:pPr rtl="0" fontAlgn="t">
                        <a:spcBef>
                          <a:spcPts val="0"/>
                        </a:spcBef>
                        <a:spcAft>
                          <a:spcPts val="0"/>
                        </a:spcAft>
                      </a:pPr>
                      <a:r>
                        <a:rPr lang="en-US" sz="1800" dirty="0">
                          <a:solidFill>
                            <a:schemeClr val="tx1"/>
                          </a:solidFill>
                          <a:effectLst/>
                          <a:latin typeface="Arial"/>
                        </a:rPr>
                        <a:t>2</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Doctor</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extLst>
                  <a:ext uri="{0D108BD9-81ED-4DB2-BD59-A6C34878D82A}">
                    <a16:rowId xmlns:a16="http://schemas.microsoft.com/office/drawing/2014/main" val="1877179628"/>
                  </a:ext>
                </a:extLst>
              </a:tr>
            </a:tbl>
          </a:graphicData>
        </a:graphic>
      </p:graphicFrame>
      <p:graphicFrame>
        <p:nvGraphicFramePr>
          <p:cNvPr id="12" name="Table 11">
            <a:extLst>
              <a:ext uri="{FF2B5EF4-FFF2-40B4-BE49-F238E27FC236}">
                <a16:creationId xmlns:a16="http://schemas.microsoft.com/office/drawing/2014/main" id="{3D2FD754-28DB-D8EE-D112-88D00AE83710}"/>
              </a:ext>
            </a:extLst>
          </p:cNvPr>
          <p:cNvGraphicFramePr>
            <a:graphicFrameLocks noGrp="1"/>
          </p:cNvGraphicFramePr>
          <p:nvPr>
            <p:extLst>
              <p:ext uri="{D42A27DB-BD31-4B8C-83A1-F6EECF244321}">
                <p14:modId xmlns:p14="http://schemas.microsoft.com/office/powerpoint/2010/main" val="876350293"/>
              </p:ext>
            </p:extLst>
          </p:nvPr>
        </p:nvGraphicFramePr>
        <p:xfrm>
          <a:off x="6310244" y="1840285"/>
          <a:ext cx="4894026" cy="1606526"/>
        </p:xfrm>
        <a:graphic>
          <a:graphicData uri="http://schemas.openxmlformats.org/drawingml/2006/table">
            <a:tbl>
              <a:tblPr bandRow="1">
                <a:tableStyleId>{5C22544A-7EE6-4342-B048-85BDC9FD1C3A}</a:tableStyleId>
              </a:tblPr>
              <a:tblGrid>
                <a:gridCol w="1631342">
                  <a:extLst>
                    <a:ext uri="{9D8B030D-6E8A-4147-A177-3AD203B41FA5}">
                      <a16:colId xmlns:a16="http://schemas.microsoft.com/office/drawing/2014/main" val="1240352596"/>
                    </a:ext>
                  </a:extLst>
                </a:gridCol>
                <a:gridCol w="1631342">
                  <a:extLst>
                    <a:ext uri="{9D8B030D-6E8A-4147-A177-3AD203B41FA5}">
                      <a16:colId xmlns:a16="http://schemas.microsoft.com/office/drawing/2014/main" val="2069906130"/>
                    </a:ext>
                  </a:extLst>
                </a:gridCol>
                <a:gridCol w="1631342">
                  <a:extLst>
                    <a:ext uri="{9D8B030D-6E8A-4147-A177-3AD203B41FA5}">
                      <a16:colId xmlns:a16="http://schemas.microsoft.com/office/drawing/2014/main" val="1430435932"/>
                    </a:ext>
                  </a:extLst>
                </a:gridCol>
              </a:tblGrid>
              <a:tr h="0">
                <a:tc>
                  <a:txBody>
                    <a:bodyPr/>
                    <a:lstStyle/>
                    <a:p>
                      <a:pPr rtl="0" fontAlgn="t">
                        <a:spcBef>
                          <a:spcPts val="0"/>
                        </a:spcBef>
                        <a:spcAft>
                          <a:spcPts val="0"/>
                        </a:spcAft>
                      </a:pPr>
                      <a:r>
                        <a:rPr lang="en-US" sz="1800" b="1" err="1">
                          <a:solidFill>
                            <a:schemeClr val="tx1"/>
                          </a:solidFill>
                          <a:effectLst/>
                          <a:latin typeface="Arial"/>
                        </a:rPr>
                        <a:t>PersonID</a:t>
                      </a:r>
                      <a:endParaRPr lang="en-US" sz="1800" dirty="0">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solidFill>
                      <a:schemeClr val="accent5"/>
                    </a:solidFill>
                  </a:tcPr>
                </a:tc>
                <a:tc>
                  <a:txBody>
                    <a:bodyPr/>
                    <a:lstStyle/>
                    <a:p>
                      <a:pPr rtl="0" fontAlgn="t">
                        <a:spcBef>
                          <a:spcPts val="0"/>
                        </a:spcBef>
                        <a:spcAft>
                          <a:spcPts val="0"/>
                        </a:spcAft>
                      </a:pPr>
                      <a:r>
                        <a:rPr lang="en-US" sz="1800" b="1" dirty="0" err="1">
                          <a:solidFill>
                            <a:schemeClr val="tx1"/>
                          </a:solidFill>
                          <a:effectLst/>
                          <a:latin typeface="Arial"/>
                        </a:rPr>
                        <a:t>CityID</a:t>
                      </a:r>
                      <a:endParaRPr lang="en-US" sz="1800" dirty="0" err="1">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solidFill>
                      <a:schemeClr val="accent5"/>
                    </a:solidFill>
                  </a:tcPr>
                </a:tc>
                <a:tc>
                  <a:txBody>
                    <a:bodyPr/>
                    <a:lstStyle/>
                    <a:p>
                      <a:pPr lvl="0">
                        <a:spcBef>
                          <a:spcPts val="0"/>
                        </a:spcBef>
                        <a:spcAft>
                          <a:spcPts val="0"/>
                        </a:spcAft>
                        <a:buNone/>
                      </a:pPr>
                      <a:r>
                        <a:rPr lang="en-US" sz="1800" b="1" dirty="0">
                          <a:solidFill>
                            <a:schemeClr val="tx1"/>
                          </a:solidFill>
                          <a:effectLst/>
                          <a:latin typeface="Arial"/>
                        </a:rPr>
                        <a:t>Relationship</a:t>
                      </a:r>
                    </a:p>
                  </a:txBody>
                  <a:tcPr marL="63500" marR="63500" marT="63500" marB="63500">
                    <a:lnL w="38100" cap="flat" cmpd="sng" algn="ctr">
                      <a:solidFill>
                        <a:schemeClr val="accent5"/>
                      </a:solidFill>
                      <a:prstDash val="solid"/>
                      <a:round/>
                      <a:headEnd type="none" w="med" len="med"/>
                      <a:tailEnd type="none" w="med" len="med"/>
                    </a:lnL>
                    <a:lnR w="38099">
                      <a:solidFill>
                        <a:schemeClr val="accent5"/>
                      </a:solidFill>
                    </a:lnR>
                    <a:lnT w="38099">
                      <a:solidFill>
                        <a:schemeClr val="accent5"/>
                      </a:solidFill>
                    </a:lnT>
                    <a:lnB w="38099">
                      <a:solidFill>
                        <a:schemeClr val="accent5"/>
                      </a:solidFill>
                    </a:lnB>
                    <a:solidFill>
                      <a:schemeClr val="accent5"/>
                    </a:solidFill>
                  </a:tcPr>
                </a:tc>
                <a:extLst>
                  <a:ext uri="{0D108BD9-81ED-4DB2-BD59-A6C34878D82A}">
                    <a16:rowId xmlns:a16="http://schemas.microsoft.com/office/drawing/2014/main" val="738023351"/>
                  </a:ext>
                </a:extLst>
              </a:tr>
              <a:tr h="0">
                <a:tc>
                  <a:txBody>
                    <a:bodyPr/>
                    <a:lstStyle/>
                    <a:p>
                      <a:pPr lvl="0">
                        <a:spcBef>
                          <a:spcPts val="0"/>
                        </a:spcBef>
                        <a:spcAft>
                          <a:spcPts val="0"/>
                        </a:spcAft>
                        <a:buNone/>
                      </a:pPr>
                      <a:r>
                        <a:rPr lang="en-US" sz="1800" dirty="0">
                          <a:solidFill>
                            <a:schemeClr val="tx1"/>
                          </a:solidFill>
                          <a:effectLst/>
                          <a:latin typeface="Arial"/>
                        </a:rPr>
                        <a:t>1</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1</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lvl="0">
                        <a:spcBef>
                          <a:spcPts val="0"/>
                        </a:spcBef>
                        <a:spcAft>
                          <a:spcPts val="0"/>
                        </a:spcAft>
                        <a:buNone/>
                      </a:pPr>
                      <a:r>
                        <a:rPr lang="en-US" sz="1800" dirty="0">
                          <a:solidFill>
                            <a:schemeClr val="tx1"/>
                          </a:solidFill>
                          <a:effectLst/>
                          <a:latin typeface="Arial"/>
                        </a:rPr>
                        <a:t>Lives in</a:t>
                      </a:r>
                    </a:p>
                  </a:txBody>
                  <a:tcPr marL="63500" marR="63500" marT="63500" marB="63500">
                    <a:lnL w="38100" cap="flat" cmpd="sng" algn="ctr">
                      <a:solidFill>
                        <a:schemeClr val="accent5"/>
                      </a:solidFill>
                      <a:prstDash val="solid"/>
                      <a:round/>
                      <a:headEnd type="none" w="med" len="med"/>
                      <a:tailEnd type="none" w="med" len="med"/>
                    </a:lnL>
                    <a:lnR w="38099">
                      <a:solidFill>
                        <a:schemeClr val="accent5"/>
                      </a:solidFill>
                    </a:lnR>
                    <a:lnT w="38099">
                      <a:solidFill>
                        <a:schemeClr val="accent5"/>
                      </a:solidFill>
                    </a:lnT>
                    <a:lnB w="38099">
                      <a:solidFill>
                        <a:schemeClr val="accent5"/>
                      </a:solidFill>
                    </a:lnB>
                    <a:noFill/>
                  </a:tcPr>
                </a:tc>
                <a:extLst>
                  <a:ext uri="{0D108BD9-81ED-4DB2-BD59-A6C34878D82A}">
                    <a16:rowId xmlns:a16="http://schemas.microsoft.com/office/drawing/2014/main" val="1679808232"/>
                  </a:ext>
                </a:extLst>
              </a:tr>
              <a:tr h="402566">
                <a:tc>
                  <a:txBody>
                    <a:bodyPr/>
                    <a:lstStyle/>
                    <a:p>
                      <a:pPr rtl="0" fontAlgn="t">
                        <a:spcBef>
                          <a:spcPts val="0"/>
                        </a:spcBef>
                        <a:spcAft>
                          <a:spcPts val="0"/>
                        </a:spcAft>
                      </a:pPr>
                      <a:r>
                        <a:rPr lang="en-US" sz="1800" dirty="0">
                          <a:solidFill>
                            <a:schemeClr val="tx1"/>
                          </a:solidFill>
                          <a:effectLst/>
                          <a:latin typeface="Arial"/>
                        </a:rPr>
                        <a:t>2</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2</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lvl="0">
                        <a:spcBef>
                          <a:spcPts val="0"/>
                        </a:spcBef>
                        <a:spcAft>
                          <a:spcPts val="0"/>
                        </a:spcAft>
                        <a:buNone/>
                      </a:pPr>
                      <a:r>
                        <a:rPr lang="en-US" sz="1800" dirty="0">
                          <a:solidFill>
                            <a:schemeClr val="tx1"/>
                          </a:solidFill>
                          <a:effectLst/>
                          <a:latin typeface="Arial"/>
                        </a:rPr>
                        <a:t>Lives in</a:t>
                      </a:r>
                    </a:p>
                  </a:txBody>
                  <a:tcPr marL="63500" marR="63500" marT="63500" marB="63500">
                    <a:lnL w="38100" cap="flat" cmpd="sng" algn="ctr">
                      <a:solidFill>
                        <a:schemeClr val="accent5"/>
                      </a:solidFill>
                      <a:prstDash val="solid"/>
                      <a:round/>
                      <a:headEnd type="none" w="med" len="med"/>
                      <a:tailEnd type="none" w="med" len="med"/>
                    </a:lnL>
                    <a:lnR w="38099">
                      <a:solidFill>
                        <a:schemeClr val="accent5"/>
                      </a:solidFill>
                    </a:lnR>
                    <a:lnT w="38099">
                      <a:solidFill>
                        <a:schemeClr val="accent5"/>
                      </a:solidFill>
                    </a:lnT>
                    <a:lnB w="38099">
                      <a:solidFill>
                        <a:schemeClr val="accent5"/>
                      </a:solidFill>
                    </a:lnB>
                    <a:noFill/>
                  </a:tcPr>
                </a:tc>
                <a:extLst>
                  <a:ext uri="{0D108BD9-81ED-4DB2-BD59-A6C34878D82A}">
                    <a16:rowId xmlns:a16="http://schemas.microsoft.com/office/drawing/2014/main" val="1877179628"/>
                  </a:ext>
                </a:extLst>
              </a:tr>
              <a:tr h="0">
                <a:tc>
                  <a:txBody>
                    <a:bodyPr/>
                    <a:lstStyle/>
                    <a:p>
                      <a:pPr rtl="0" fontAlgn="t">
                        <a:spcBef>
                          <a:spcPts val="0"/>
                        </a:spcBef>
                        <a:spcAft>
                          <a:spcPts val="0"/>
                        </a:spcAft>
                      </a:pPr>
                      <a:r>
                        <a:rPr lang="en-US" sz="1800" dirty="0">
                          <a:solidFill>
                            <a:schemeClr val="tx1"/>
                          </a:solidFill>
                          <a:effectLst/>
                          <a:latin typeface="Arial"/>
                        </a:rPr>
                        <a:t>3</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1</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lvl="0">
                        <a:spcBef>
                          <a:spcPts val="0"/>
                        </a:spcBef>
                        <a:spcAft>
                          <a:spcPts val="0"/>
                        </a:spcAft>
                        <a:buNone/>
                      </a:pPr>
                      <a:r>
                        <a:rPr lang="en-US" sz="1800" dirty="0">
                          <a:solidFill>
                            <a:schemeClr val="tx1"/>
                          </a:solidFill>
                          <a:effectLst/>
                          <a:latin typeface="Arial"/>
                        </a:rPr>
                        <a:t>Lives in</a:t>
                      </a:r>
                    </a:p>
                  </a:txBody>
                  <a:tcPr marL="63500" marR="63500" marT="63500" marB="63500">
                    <a:lnL w="38100" cap="flat" cmpd="sng" algn="ctr">
                      <a:solidFill>
                        <a:schemeClr val="accent5"/>
                      </a:solidFill>
                      <a:prstDash val="solid"/>
                      <a:round/>
                      <a:headEnd type="none" w="med" len="med"/>
                      <a:tailEnd type="none" w="med" len="med"/>
                    </a:lnL>
                    <a:lnR w="38099">
                      <a:solidFill>
                        <a:schemeClr val="accent5"/>
                      </a:solidFill>
                    </a:lnR>
                    <a:lnT w="38099">
                      <a:solidFill>
                        <a:schemeClr val="accent5"/>
                      </a:solidFill>
                    </a:lnT>
                    <a:lnB w="38099">
                      <a:solidFill>
                        <a:schemeClr val="accent5"/>
                      </a:solidFill>
                    </a:lnB>
                    <a:noFill/>
                  </a:tcPr>
                </a:tc>
                <a:extLst>
                  <a:ext uri="{0D108BD9-81ED-4DB2-BD59-A6C34878D82A}">
                    <a16:rowId xmlns:a16="http://schemas.microsoft.com/office/drawing/2014/main" val="1751382344"/>
                  </a:ext>
                </a:extLst>
              </a:tr>
            </a:tbl>
          </a:graphicData>
        </a:graphic>
      </p:graphicFrame>
      <p:graphicFrame>
        <p:nvGraphicFramePr>
          <p:cNvPr id="13" name="Table 12">
            <a:extLst>
              <a:ext uri="{FF2B5EF4-FFF2-40B4-BE49-F238E27FC236}">
                <a16:creationId xmlns:a16="http://schemas.microsoft.com/office/drawing/2014/main" id="{D2F6EDE3-9934-18F0-6980-32B45CD85650}"/>
              </a:ext>
            </a:extLst>
          </p:cNvPr>
          <p:cNvGraphicFramePr>
            <a:graphicFrameLocks noGrp="1"/>
          </p:cNvGraphicFramePr>
          <p:nvPr>
            <p:extLst>
              <p:ext uri="{D42A27DB-BD31-4B8C-83A1-F6EECF244321}">
                <p14:modId xmlns:p14="http://schemas.microsoft.com/office/powerpoint/2010/main" val="432003810"/>
              </p:ext>
            </p:extLst>
          </p:nvPr>
        </p:nvGraphicFramePr>
        <p:xfrm>
          <a:off x="6310244" y="3579633"/>
          <a:ext cx="4894026" cy="1606526"/>
        </p:xfrm>
        <a:graphic>
          <a:graphicData uri="http://schemas.openxmlformats.org/drawingml/2006/table">
            <a:tbl>
              <a:tblPr bandRow="1">
                <a:tableStyleId>{5C22544A-7EE6-4342-B048-85BDC9FD1C3A}</a:tableStyleId>
              </a:tblPr>
              <a:tblGrid>
                <a:gridCol w="1631342">
                  <a:extLst>
                    <a:ext uri="{9D8B030D-6E8A-4147-A177-3AD203B41FA5}">
                      <a16:colId xmlns:a16="http://schemas.microsoft.com/office/drawing/2014/main" val="1240352596"/>
                    </a:ext>
                  </a:extLst>
                </a:gridCol>
                <a:gridCol w="1631342">
                  <a:extLst>
                    <a:ext uri="{9D8B030D-6E8A-4147-A177-3AD203B41FA5}">
                      <a16:colId xmlns:a16="http://schemas.microsoft.com/office/drawing/2014/main" val="2069906130"/>
                    </a:ext>
                  </a:extLst>
                </a:gridCol>
                <a:gridCol w="1631342">
                  <a:extLst>
                    <a:ext uri="{9D8B030D-6E8A-4147-A177-3AD203B41FA5}">
                      <a16:colId xmlns:a16="http://schemas.microsoft.com/office/drawing/2014/main" val="1430435932"/>
                    </a:ext>
                  </a:extLst>
                </a:gridCol>
              </a:tblGrid>
              <a:tr h="0">
                <a:tc>
                  <a:txBody>
                    <a:bodyPr/>
                    <a:lstStyle/>
                    <a:p>
                      <a:pPr rtl="0" fontAlgn="t">
                        <a:spcBef>
                          <a:spcPts val="0"/>
                        </a:spcBef>
                        <a:spcAft>
                          <a:spcPts val="0"/>
                        </a:spcAft>
                      </a:pPr>
                      <a:r>
                        <a:rPr lang="en-US" sz="1800" b="1" err="1">
                          <a:solidFill>
                            <a:schemeClr val="tx1"/>
                          </a:solidFill>
                          <a:effectLst/>
                          <a:latin typeface="Arial"/>
                        </a:rPr>
                        <a:t>PersonID</a:t>
                      </a:r>
                      <a:endParaRPr lang="en-US" sz="1800" dirty="0">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solidFill>
                      <a:schemeClr val="accent5"/>
                    </a:solidFill>
                  </a:tcPr>
                </a:tc>
                <a:tc>
                  <a:txBody>
                    <a:bodyPr/>
                    <a:lstStyle/>
                    <a:p>
                      <a:pPr rtl="0" fontAlgn="t">
                        <a:spcBef>
                          <a:spcPts val="0"/>
                        </a:spcBef>
                        <a:spcAft>
                          <a:spcPts val="0"/>
                        </a:spcAft>
                      </a:pPr>
                      <a:r>
                        <a:rPr lang="en-US" sz="1800" b="1" dirty="0" err="1">
                          <a:solidFill>
                            <a:schemeClr val="tx1"/>
                          </a:solidFill>
                          <a:effectLst/>
                          <a:latin typeface="Arial"/>
                        </a:rPr>
                        <a:t>OccupationID</a:t>
                      </a:r>
                      <a:endParaRPr lang="en-US" sz="1800" dirty="0" err="1">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solidFill>
                      <a:schemeClr val="accent5"/>
                    </a:solidFill>
                  </a:tcPr>
                </a:tc>
                <a:tc>
                  <a:txBody>
                    <a:bodyPr/>
                    <a:lstStyle/>
                    <a:p>
                      <a:pPr lvl="0">
                        <a:spcBef>
                          <a:spcPts val="0"/>
                        </a:spcBef>
                        <a:spcAft>
                          <a:spcPts val="0"/>
                        </a:spcAft>
                        <a:buNone/>
                      </a:pPr>
                      <a:r>
                        <a:rPr lang="en-US" sz="1800" b="1" dirty="0">
                          <a:solidFill>
                            <a:schemeClr val="tx1"/>
                          </a:solidFill>
                          <a:effectLst/>
                          <a:latin typeface="Arial"/>
                        </a:rPr>
                        <a:t>Relationship</a:t>
                      </a:r>
                    </a:p>
                  </a:txBody>
                  <a:tcPr marL="63500" marR="63500" marT="63500" marB="63500">
                    <a:lnL w="38100" cap="flat" cmpd="sng" algn="ctr">
                      <a:solidFill>
                        <a:schemeClr val="accent5"/>
                      </a:solidFill>
                      <a:prstDash val="solid"/>
                      <a:round/>
                      <a:headEnd type="none" w="med" len="med"/>
                      <a:tailEnd type="none" w="med" len="med"/>
                    </a:lnL>
                    <a:lnR w="38099">
                      <a:solidFill>
                        <a:schemeClr val="accent5"/>
                      </a:solidFill>
                    </a:lnR>
                    <a:lnT w="38099">
                      <a:solidFill>
                        <a:schemeClr val="accent5"/>
                      </a:solidFill>
                    </a:lnT>
                    <a:lnB w="38099">
                      <a:solidFill>
                        <a:schemeClr val="accent5"/>
                      </a:solidFill>
                    </a:lnB>
                    <a:solidFill>
                      <a:schemeClr val="accent5"/>
                    </a:solidFill>
                  </a:tcPr>
                </a:tc>
                <a:extLst>
                  <a:ext uri="{0D108BD9-81ED-4DB2-BD59-A6C34878D82A}">
                    <a16:rowId xmlns:a16="http://schemas.microsoft.com/office/drawing/2014/main" val="738023351"/>
                  </a:ext>
                </a:extLst>
              </a:tr>
              <a:tr h="0">
                <a:tc>
                  <a:txBody>
                    <a:bodyPr/>
                    <a:lstStyle/>
                    <a:p>
                      <a:pPr lvl="0">
                        <a:spcBef>
                          <a:spcPts val="0"/>
                        </a:spcBef>
                        <a:spcAft>
                          <a:spcPts val="0"/>
                        </a:spcAft>
                        <a:buNone/>
                      </a:pPr>
                      <a:r>
                        <a:rPr lang="en-US" sz="1800" dirty="0">
                          <a:solidFill>
                            <a:schemeClr val="tx1"/>
                          </a:solidFill>
                          <a:effectLst/>
                          <a:latin typeface="Arial"/>
                        </a:rPr>
                        <a:t>1</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1</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lvl="0">
                        <a:spcBef>
                          <a:spcPts val="0"/>
                        </a:spcBef>
                        <a:spcAft>
                          <a:spcPts val="0"/>
                        </a:spcAft>
                        <a:buNone/>
                      </a:pPr>
                      <a:r>
                        <a:rPr lang="en-US" sz="1800" dirty="0">
                          <a:solidFill>
                            <a:schemeClr val="tx1"/>
                          </a:solidFill>
                          <a:effectLst/>
                          <a:latin typeface="Arial"/>
                        </a:rPr>
                        <a:t>Works as</a:t>
                      </a:r>
                      <a:endParaRPr lang="en-US" dirty="0"/>
                    </a:p>
                  </a:txBody>
                  <a:tcPr marL="63500" marR="63500" marT="63500" marB="63500">
                    <a:lnL w="38100" cap="flat" cmpd="sng" algn="ctr">
                      <a:solidFill>
                        <a:schemeClr val="accent5"/>
                      </a:solidFill>
                      <a:prstDash val="solid"/>
                      <a:round/>
                      <a:headEnd type="none" w="med" len="med"/>
                      <a:tailEnd type="none" w="med" len="med"/>
                    </a:lnL>
                    <a:lnR w="38099">
                      <a:solidFill>
                        <a:schemeClr val="accent5"/>
                      </a:solidFill>
                    </a:lnR>
                    <a:lnT w="38099">
                      <a:solidFill>
                        <a:schemeClr val="accent5"/>
                      </a:solidFill>
                    </a:lnT>
                    <a:lnB w="38099">
                      <a:solidFill>
                        <a:schemeClr val="accent5"/>
                      </a:solidFill>
                    </a:lnB>
                    <a:noFill/>
                  </a:tcPr>
                </a:tc>
                <a:extLst>
                  <a:ext uri="{0D108BD9-81ED-4DB2-BD59-A6C34878D82A}">
                    <a16:rowId xmlns:a16="http://schemas.microsoft.com/office/drawing/2014/main" val="1679808232"/>
                  </a:ext>
                </a:extLst>
              </a:tr>
              <a:tr h="402566">
                <a:tc>
                  <a:txBody>
                    <a:bodyPr/>
                    <a:lstStyle/>
                    <a:p>
                      <a:pPr rtl="0" fontAlgn="t">
                        <a:spcBef>
                          <a:spcPts val="0"/>
                        </a:spcBef>
                        <a:spcAft>
                          <a:spcPts val="0"/>
                        </a:spcAft>
                      </a:pPr>
                      <a:r>
                        <a:rPr lang="en-US" sz="1800" dirty="0">
                          <a:solidFill>
                            <a:schemeClr val="tx1"/>
                          </a:solidFill>
                          <a:effectLst/>
                          <a:latin typeface="Arial"/>
                        </a:rPr>
                        <a:t>2</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2</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lvl="0">
                        <a:spcBef>
                          <a:spcPts val="0"/>
                        </a:spcBef>
                        <a:spcAft>
                          <a:spcPts val="0"/>
                        </a:spcAft>
                        <a:buNone/>
                      </a:pPr>
                      <a:r>
                        <a:rPr lang="en-US" sz="1800" b="0" i="0" u="none" strike="noStrike" noProof="0" dirty="0">
                          <a:solidFill>
                            <a:schemeClr val="tx1"/>
                          </a:solidFill>
                          <a:effectLst/>
                          <a:latin typeface="Arial"/>
                        </a:rPr>
                        <a:t>Works as</a:t>
                      </a:r>
                      <a:endParaRPr lang="en-US" sz="1800" dirty="0">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099">
                      <a:solidFill>
                        <a:schemeClr val="accent5"/>
                      </a:solidFill>
                    </a:lnR>
                    <a:lnT w="38099">
                      <a:solidFill>
                        <a:schemeClr val="accent5"/>
                      </a:solidFill>
                    </a:lnT>
                    <a:lnB w="38099">
                      <a:solidFill>
                        <a:schemeClr val="accent5"/>
                      </a:solidFill>
                    </a:lnB>
                    <a:noFill/>
                  </a:tcPr>
                </a:tc>
                <a:extLst>
                  <a:ext uri="{0D108BD9-81ED-4DB2-BD59-A6C34878D82A}">
                    <a16:rowId xmlns:a16="http://schemas.microsoft.com/office/drawing/2014/main" val="1877179628"/>
                  </a:ext>
                </a:extLst>
              </a:tr>
              <a:tr h="0">
                <a:tc>
                  <a:txBody>
                    <a:bodyPr/>
                    <a:lstStyle/>
                    <a:p>
                      <a:pPr rtl="0" fontAlgn="t">
                        <a:spcBef>
                          <a:spcPts val="0"/>
                        </a:spcBef>
                        <a:spcAft>
                          <a:spcPts val="0"/>
                        </a:spcAft>
                      </a:pPr>
                      <a:r>
                        <a:rPr lang="en-US" sz="1800" dirty="0">
                          <a:solidFill>
                            <a:schemeClr val="tx1"/>
                          </a:solidFill>
                          <a:effectLst/>
                          <a:latin typeface="Arial"/>
                        </a:rPr>
                        <a:t>3</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rtl="0" fontAlgn="t">
                        <a:spcBef>
                          <a:spcPts val="0"/>
                        </a:spcBef>
                        <a:spcAft>
                          <a:spcPts val="0"/>
                        </a:spcAft>
                      </a:pPr>
                      <a:r>
                        <a:rPr lang="en-US" sz="1800" dirty="0">
                          <a:solidFill>
                            <a:schemeClr val="tx1"/>
                          </a:solidFill>
                          <a:effectLst/>
                          <a:latin typeface="Arial"/>
                        </a:rPr>
                        <a:t>2</a:t>
                      </a:r>
                    </a:p>
                  </a:txBody>
                  <a:tcPr marL="63500" marR="63500" marT="63500" marB="63500">
                    <a:lnL w="38100" cap="flat" cmpd="sng" algn="ctr">
                      <a:solidFill>
                        <a:schemeClr val="accent5"/>
                      </a:solidFill>
                      <a:prstDash val="solid"/>
                      <a:round/>
                      <a:headEnd type="none" w="med" len="med"/>
                      <a:tailEnd type="none" w="med" len="med"/>
                    </a:lnL>
                    <a:lnR w="38100" cap="flat" cmpd="sng" algn="ctr">
                      <a:solidFill>
                        <a:schemeClr val="accent5"/>
                      </a:solidFill>
                      <a:prstDash val="solid"/>
                      <a:round/>
                      <a:headEnd type="none" w="med" len="med"/>
                      <a:tailEnd type="none" w="med" len="med"/>
                    </a:lnR>
                    <a:lnT w="38100" cap="flat" cmpd="sng" algn="ctr">
                      <a:solidFill>
                        <a:schemeClr val="accent5"/>
                      </a:solidFill>
                      <a:prstDash val="solid"/>
                      <a:round/>
                      <a:headEnd type="none" w="med" len="med"/>
                      <a:tailEnd type="none" w="med" len="med"/>
                    </a:lnT>
                    <a:lnB w="38100" cap="flat" cmpd="sng" algn="ctr">
                      <a:solidFill>
                        <a:schemeClr val="accent5"/>
                      </a:solidFill>
                      <a:prstDash val="solid"/>
                      <a:round/>
                      <a:headEnd type="none" w="med" len="med"/>
                      <a:tailEnd type="none" w="med" len="med"/>
                    </a:lnB>
                    <a:noFill/>
                  </a:tcPr>
                </a:tc>
                <a:tc>
                  <a:txBody>
                    <a:bodyPr/>
                    <a:lstStyle/>
                    <a:p>
                      <a:pPr lvl="0">
                        <a:spcBef>
                          <a:spcPts val="0"/>
                        </a:spcBef>
                        <a:spcAft>
                          <a:spcPts val="0"/>
                        </a:spcAft>
                        <a:buNone/>
                      </a:pPr>
                      <a:r>
                        <a:rPr lang="en-US" sz="1800" b="0" i="0" u="none" strike="noStrike" noProof="0" dirty="0">
                          <a:solidFill>
                            <a:schemeClr val="tx1"/>
                          </a:solidFill>
                          <a:effectLst/>
                          <a:latin typeface="Arial"/>
                        </a:rPr>
                        <a:t>Works as</a:t>
                      </a:r>
                      <a:endParaRPr lang="en-US" sz="1800" dirty="0">
                        <a:solidFill>
                          <a:schemeClr val="tx1"/>
                        </a:solidFill>
                        <a:effectLst/>
                        <a:latin typeface="Arial"/>
                      </a:endParaRPr>
                    </a:p>
                  </a:txBody>
                  <a:tcPr marL="63500" marR="63500" marT="63500" marB="63500">
                    <a:lnL w="38100" cap="flat" cmpd="sng" algn="ctr">
                      <a:solidFill>
                        <a:schemeClr val="accent5"/>
                      </a:solidFill>
                      <a:prstDash val="solid"/>
                      <a:round/>
                      <a:headEnd type="none" w="med" len="med"/>
                      <a:tailEnd type="none" w="med" len="med"/>
                    </a:lnL>
                    <a:lnR w="38099">
                      <a:solidFill>
                        <a:schemeClr val="accent5"/>
                      </a:solidFill>
                    </a:lnR>
                    <a:lnT w="38099">
                      <a:solidFill>
                        <a:schemeClr val="accent5"/>
                      </a:solidFill>
                    </a:lnT>
                    <a:lnB w="38099">
                      <a:solidFill>
                        <a:schemeClr val="accent5"/>
                      </a:solidFill>
                    </a:lnB>
                    <a:noFill/>
                  </a:tcPr>
                </a:tc>
                <a:extLst>
                  <a:ext uri="{0D108BD9-81ED-4DB2-BD59-A6C34878D82A}">
                    <a16:rowId xmlns:a16="http://schemas.microsoft.com/office/drawing/2014/main" val="1751382344"/>
                  </a:ext>
                </a:extLst>
              </a:tr>
            </a:tbl>
          </a:graphicData>
        </a:graphic>
      </p:graphicFrame>
    </p:spTree>
    <p:extLst>
      <p:ext uri="{BB962C8B-B14F-4D97-AF65-F5344CB8AC3E}">
        <p14:creationId xmlns:p14="http://schemas.microsoft.com/office/powerpoint/2010/main" val="22938727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5C168-F1D1-E871-1ECE-65C2D13DDD5E}"/>
              </a:ext>
            </a:extLst>
          </p:cNvPr>
          <p:cNvSpPr>
            <a:spLocks noGrp="1"/>
          </p:cNvSpPr>
          <p:nvPr>
            <p:ph type="title"/>
          </p:nvPr>
        </p:nvSpPr>
        <p:spPr>
          <a:xfrm>
            <a:off x="1141411" y="756617"/>
            <a:ext cx="9906000" cy="2852737"/>
          </a:xfrm>
        </p:spPr>
        <p:txBody>
          <a:bodyPr/>
          <a:lstStyle/>
          <a:p>
            <a:r>
              <a:rPr lang="en-US" dirty="0">
                <a:latin typeface="Calibri"/>
                <a:cs typeface="Calibri"/>
              </a:rPr>
              <a:t>Is there a better way to arrange the data so that we can see/get this information easier?</a:t>
            </a:r>
          </a:p>
        </p:txBody>
      </p:sp>
    </p:spTree>
    <p:extLst>
      <p:ext uri="{BB962C8B-B14F-4D97-AF65-F5344CB8AC3E}">
        <p14:creationId xmlns:p14="http://schemas.microsoft.com/office/powerpoint/2010/main" val="33116557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5C168-F1D1-E871-1ECE-65C2D13DDD5E}"/>
              </a:ext>
            </a:extLst>
          </p:cNvPr>
          <p:cNvSpPr>
            <a:spLocks noGrp="1"/>
          </p:cNvSpPr>
          <p:nvPr>
            <p:ph type="title"/>
          </p:nvPr>
        </p:nvSpPr>
        <p:spPr>
          <a:xfrm>
            <a:off x="1141411" y="756617"/>
            <a:ext cx="9906000" cy="2852737"/>
          </a:xfrm>
        </p:spPr>
        <p:txBody>
          <a:bodyPr/>
          <a:lstStyle/>
          <a:p>
            <a:r>
              <a:rPr lang="en-US" dirty="0">
                <a:latin typeface="Calibri"/>
                <a:cs typeface="Calibri"/>
              </a:rPr>
              <a:t>Is there a better way to arrange the data so that we can see/get this information easier?</a:t>
            </a:r>
          </a:p>
        </p:txBody>
      </p:sp>
      <p:sp>
        <p:nvSpPr>
          <p:cNvPr id="3" name="TextBox 2">
            <a:extLst>
              <a:ext uri="{FF2B5EF4-FFF2-40B4-BE49-F238E27FC236}">
                <a16:creationId xmlns:a16="http://schemas.microsoft.com/office/drawing/2014/main" id="{54B3D7D0-80F0-983D-36A5-604D1CF834EE}"/>
              </a:ext>
            </a:extLst>
          </p:cNvPr>
          <p:cNvSpPr txBox="1"/>
          <p:nvPr/>
        </p:nvSpPr>
        <p:spPr>
          <a:xfrm>
            <a:off x="2521857" y="4390571"/>
            <a:ext cx="6495142"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dirty="0">
                <a:latin typeface="Calibri"/>
                <a:cs typeface="Calibri"/>
              </a:rPr>
              <a:t>Short Answer: </a:t>
            </a:r>
            <a:endParaRPr lang="en-US" dirty="0" err="1">
              <a:latin typeface="Tw Cen MT" panose="020B0602020104020603"/>
              <a:cs typeface="Calibri"/>
            </a:endParaRPr>
          </a:p>
          <a:p>
            <a:pPr algn="ctr"/>
            <a:r>
              <a:rPr lang="en-US" sz="2800" dirty="0">
                <a:latin typeface="Calibri"/>
                <a:cs typeface="Calibri"/>
              </a:rPr>
              <a:t>Yes. Use Knowledge Graphs.</a:t>
            </a:r>
            <a:endParaRPr lang="en-US" dirty="0"/>
          </a:p>
        </p:txBody>
      </p:sp>
    </p:spTree>
    <p:extLst>
      <p:ext uri="{BB962C8B-B14F-4D97-AF65-F5344CB8AC3E}">
        <p14:creationId xmlns:p14="http://schemas.microsoft.com/office/powerpoint/2010/main" val="25112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1B6A1-5AC7-68B8-76D9-509BCEDA73E2}"/>
              </a:ext>
            </a:extLst>
          </p:cNvPr>
          <p:cNvSpPr>
            <a:spLocks noGrp="1"/>
          </p:cNvSpPr>
          <p:nvPr>
            <p:ph type="title"/>
          </p:nvPr>
        </p:nvSpPr>
        <p:spPr>
          <a:xfrm>
            <a:off x="732804" y="651648"/>
            <a:ext cx="10723215" cy="5548091"/>
          </a:xfrm>
        </p:spPr>
        <p:txBody>
          <a:bodyPr vert="horz" lIns="91440" tIns="45720" rIns="91440" bIns="45720" rtlCol="0" anchor="ctr">
            <a:noAutofit/>
          </a:bodyPr>
          <a:lstStyle/>
          <a:p>
            <a:r>
              <a:rPr lang="en-US" dirty="0">
                <a:latin typeface="Calibri"/>
                <a:cs typeface="Arial"/>
              </a:rPr>
              <a:t>wHAT MAKES UP A Knowledge Graph:</a:t>
            </a:r>
            <a:br>
              <a:rPr lang="en-US" dirty="0">
                <a:latin typeface="Calibri"/>
                <a:cs typeface="Arial"/>
              </a:rPr>
            </a:br>
            <a:endParaRPr lang="en-US">
              <a:latin typeface="Calibri"/>
              <a:cs typeface="Calibri"/>
            </a:endParaRPr>
          </a:p>
          <a:p>
            <a:r>
              <a:rPr lang="en-US" sz="2000" dirty="0">
                <a:latin typeface="Calibri"/>
                <a:cs typeface="Arial"/>
              </a:rPr>
              <a:t>Entities and Nodes: A person, place, or thing (Stan Lee, San diego, marvel)</a:t>
            </a:r>
            <a:br>
              <a:rPr lang="en-US" sz="2000" dirty="0">
                <a:latin typeface="Calibri"/>
                <a:cs typeface="Arial"/>
              </a:rPr>
            </a:br>
            <a:r>
              <a:rPr lang="en-US" sz="2000" dirty="0">
                <a:latin typeface="Calibri"/>
                <a:cs typeface="Arial"/>
              </a:rPr>
              <a:t> </a:t>
            </a:r>
            <a:br>
              <a:rPr lang="en-US" sz="2000" dirty="0">
                <a:latin typeface="Calibri"/>
                <a:cs typeface="Arial"/>
              </a:rPr>
            </a:br>
            <a:r>
              <a:rPr lang="en-US" sz="2000" dirty="0">
                <a:latin typeface="Calibri"/>
                <a:cs typeface="Arial"/>
              </a:rPr>
              <a:t>Relationships and edges: a relationship between two things ( A – lives IN – B) </a:t>
            </a:r>
            <a:br>
              <a:rPr lang="en-US" sz="2000" dirty="0">
                <a:latin typeface="Calibri"/>
                <a:cs typeface="Arial"/>
              </a:rPr>
            </a:br>
            <a:br>
              <a:rPr lang="en-US" sz="2000" dirty="0">
                <a:latin typeface="Calibri"/>
                <a:cs typeface="Arial"/>
              </a:rPr>
            </a:br>
            <a:r>
              <a:rPr lang="en-US" sz="2000" dirty="0">
                <a:latin typeface="Calibri"/>
                <a:cs typeface="Arial"/>
              </a:rPr>
              <a:t>Properties and Attributes: an aspect of a node that is not itself a node (cost of a book)</a:t>
            </a:r>
            <a:br>
              <a:rPr lang="en-US" sz="2000" dirty="0">
                <a:latin typeface="Calibri"/>
                <a:cs typeface="Arial"/>
              </a:rPr>
            </a:br>
            <a:br>
              <a:rPr lang="en-US" sz="2000" dirty="0">
                <a:latin typeface="Calibri"/>
                <a:cs typeface="Arial"/>
              </a:rPr>
            </a:br>
            <a:r>
              <a:rPr lang="en-US" sz="2000" dirty="0">
                <a:latin typeface="Calibri"/>
                <a:cs typeface="Arial"/>
              </a:rPr>
              <a:t>Semantic Labels: (Stan Lee is a "person", San Diego is a "Place")</a:t>
            </a:r>
            <a:br>
              <a:rPr lang="en-US" sz="2000" dirty="0">
                <a:latin typeface="Calibri"/>
                <a:cs typeface="Arial"/>
              </a:rPr>
            </a:br>
            <a:br>
              <a:rPr lang="en-US" sz="2000" dirty="0">
                <a:latin typeface="Calibri"/>
                <a:cs typeface="Arial"/>
              </a:rPr>
            </a:br>
            <a:r>
              <a:rPr lang="en-US" sz="2000" dirty="0">
                <a:latin typeface="Calibri"/>
                <a:cs typeface="Arial"/>
              </a:rPr>
              <a:t>Ontology: (Grounded terms within a known hierarchy – More on this later) </a:t>
            </a:r>
          </a:p>
        </p:txBody>
      </p:sp>
    </p:spTree>
    <p:extLst>
      <p:ext uri="{BB962C8B-B14F-4D97-AF65-F5344CB8AC3E}">
        <p14:creationId xmlns:p14="http://schemas.microsoft.com/office/powerpoint/2010/main" val="34647043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289CB6A-36BC-C61D-EC9D-5910232B7823}"/>
              </a:ext>
            </a:extLst>
          </p:cNvPr>
          <p:cNvSpPr txBox="1"/>
          <p:nvPr/>
        </p:nvSpPr>
        <p:spPr>
          <a:xfrm>
            <a:off x="1950423" y="571448"/>
            <a:ext cx="8286254"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400" dirty="0"/>
              <a:t>KNOWLEDGE GRAPH ENCODING</a:t>
            </a:r>
            <a:endParaRPr lang="en-US" dirty="0"/>
          </a:p>
        </p:txBody>
      </p:sp>
      <p:sp>
        <p:nvSpPr>
          <p:cNvPr id="11" name="Content Placeholder 2">
            <a:extLst>
              <a:ext uri="{FF2B5EF4-FFF2-40B4-BE49-F238E27FC236}">
                <a16:creationId xmlns:a16="http://schemas.microsoft.com/office/drawing/2014/main" id="{63DD14B3-60AC-9061-4A5E-D9575896A1A2}"/>
              </a:ext>
            </a:extLst>
          </p:cNvPr>
          <p:cNvSpPr txBox="1">
            <a:spLocks/>
          </p:cNvSpPr>
          <p:nvPr/>
        </p:nvSpPr>
        <p:spPr>
          <a:xfrm>
            <a:off x="1089505" y="1755843"/>
            <a:ext cx="4828694" cy="3541714"/>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dirty="0">
                <a:latin typeface="Calibri"/>
                <a:cs typeface="Calibri"/>
              </a:rPr>
              <a:t>Alice, Bob, and Charlie are people.</a:t>
            </a:r>
          </a:p>
          <a:p>
            <a:r>
              <a:rPr lang="en-US" dirty="0">
                <a:latin typeface="Calibri"/>
                <a:cs typeface="Calibri"/>
              </a:rPr>
              <a:t>They each live in a city </a:t>
            </a:r>
            <a:br>
              <a:rPr lang="en-US" dirty="0">
                <a:latin typeface="Calibri"/>
              </a:rPr>
            </a:br>
            <a:r>
              <a:rPr lang="en-US" dirty="0">
                <a:latin typeface="Calibri"/>
                <a:cs typeface="Calibri"/>
              </a:rPr>
              <a:t>(New York or Paris)</a:t>
            </a:r>
          </a:p>
          <a:p>
            <a:r>
              <a:rPr lang="en-US" dirty="0">
                <a:latin typeface="Calibri"/>
                <a:cs typeface="Calibri"/>
              </a:rPr>
              <a:t>They each work in a job </a:t>
            </a:r>
            <a:br>
              <a:rPr lang="en-US" dirty="0">
                <a:latin typeface="Calibri"/>
              </a:rPr>
            </a:br>
            <a:r>
              <a:rPr lang="en-US" dirty="0">
                <a:latin typeface="Calibri"/>
                <a:cs typeface="Calibri"/>
              </a:rPr>
              <a:t>(Engineer or Doctor)</a:t>
            </a:r>
          </a:p>
          <a:p>
            <a:endParaRPr lang="en-US" dirty="0">
              <a:latin typeface="Calibri"/>
              <a:cs typeface="Calibri"/>
            </a:endParaRPr>
          </a:p>
        </p:txBody>
      </p:sp>
      <p:sp>
        <p:nvSpPr>
          <p:cNvPr id="7" name="Title 1">
            <a:extLst>
              <a:ext uri="{FF2B5EF4-FFF2-40B4-BE49-F238E27FC236}">
                <a16:creationId xmlns:a16="http://schemas.microsoft.com/office/drawing/2014/main" id="{AFFA8852-3274-2861-1A0C-5342825B9ED7}"/>
              </a:ext>
            </a:extLst>
          </p:cNvPr>
          <p:cNvSpPr>
            <a:spLocks noGrp="1"/>
          </p:cNvSpPr>
          <p:nvPr>
            <p:ph type="title"/>
          </p:nvPr>
        </p:nvSpPr>
        <p:spPr>
          <a:xfrm>
            <a:off x="6431240" y="1706301"/>
            <a:ext cx="4803911" cy="1478570"/>
          </a:xfrm>
        </p:spPr>
        <p:txBody>
          <a:bodyPr>
            <a:normAutofit fontScale="90000"/>
          </a:bodyPr>
          <a:lstStyle/>
          <a:p>
            <a:r>
              <a:rPr lang="en-US" dirty="0">
                <a:latin typeface="Calibri"/>
                <a:cs typeface="Calibri"/>
              </a:rPr>
              <a:t>What Do we want to save from this information?</a:t>
            </a:r>
          </a:p>
        </p:txBody>
      </p:sp>
    </p:spTree>
    <p:extLst>
      <p:ext uri="{BB962C8B-B14F-4D97-AF65-F5344CB8AC3E}">
        <p14:creationId xmlns:p14="http://schemas.microsoft.com/office/powerpoint/2010/main" val="29592909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F488C7B-A69E-ECA1-770A-766E9B7B081D}"/>
              </a:ext>
            </a:extLst>
          </p:cNvPr>
          <p:cNvSpPr txBox="1">
            <a:spLocks/>
          </p:cNvSpPr>
          <p:nvPr/>
        </p:nvSpPr>
        <p:spPr>
          <a:xfrm>
            <a:off x="6942552" y="1350700"/>
            <a:ext cx="3379303" cy="8159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latin typeface="Calibri"/>
                <a:cs typeface="Calibri"/>
              </a:rPr>
              <a:t>NODES:</a:t>
            </a:r>
            <a:endParaRPr lang="en-US" dirty="0"/>
          </a:p>
        </p:txBody>
      </p:sp>
      <p:sp>
        <p:nvSpPr>
          <p:cNvPr id="8" name="Content Placeholder 2">
            <a:extLst>
              <a:ext uri="{FF2B5EF4-FFF2-40B4-BE49-F238E27FC236}">
                <a16:creationId xmlns:a16="http://schemas.microsoft.com/office/drawing/2014/main" id="{20DEB24E-357B-47D1-46B3-1B3B52D34628}"/>
              </a:ext>
            </a:extLst>
          </p:cNvPr>
          <p:cNvSpPr txBox="1">
            <a:spLocks/>
          </p:cNvSpPr>
          <p:nvPr/>
        </p:nvSpPr>
        <p:spPr>
          <a:xfrm>
            <a:off x="6909418" y="2158930"/>
            <a:ext cx="4828694" cy="1344062"/>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r>
              <a:rPr lang="en-US" dirty="0">
                <a:latin typeface="Calibri"/>
                <a:cs typeface="Calibri"/>
              </a:rPr>
              <a:t>Alice, Bob, Charlie, New York, Paris, Engineer, Doctor, (optional: Person, City)</a:t>
            </a:r>
          </a:p>
        </p:txBody>
      </p:sp>
      <p:sp>
        <p:nvSpPr>
          <p:cNvPr id="4" name="TextBox 3">
            <a:extLst>
              <a:ext uri="{FF2B5EF4-FFF2-40B4-BE49-F238E27FC236}">
                <a16:creationId xmlns:a16="http://schemas.microsoft.com/office/drawing/2014/main" id="{8289CB6A-36BC-C61D-EC9D-5910232B7823}"/>
              </a:ext>
            </a:extLst>
          </p:cNvPr>
          <p:cNvSpPr txBox="1"/>
          <p:nvPr/>
        </p:nvSpPr>
        <p:spPr>
          <a:xfrm>
            <a:off x="1950423" y="571448"/>
            <a:ext cx="8286254"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400" dirty="0"/>
              <a:t>KNOWLEDGE GRAPH ENCODING</a:t>
            </a:r>
            <a:endParaRPr lang="en-US" dirty="0"/>
          </a:p>
        </p:txBody>
      </p:sp>
      <p:sp>
        <p:nvSpPr>
          <p:cNvPr id="3" name="Title 1">
            <a:extLst>
              <a:ext uri="{FF2B5EF4-FFF2-40B4-BE49-F238E27FC236}">
                <a16:creationId xmlns:a16="http://schemas.microsoft.com/office/drawing/2014/main" id="{DB6B0223-EBB8-0CB0-5D99-CDA837F5479C}"/>
              </a:ext>
            </a:extLst>
          </p:cNvPr>
          <p:cNvSpPr txBox="1">
            <a:spLocks/>
          </p:cNvSpPr>
          <p:nvPr/>
        </p:nvSpPr>
        <p:spPr>
          <a:xfrm>
            <a:off x="6942551" y="3747135"/>
            <a:ext cx="3379303" cy="8159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latin typeface="Calibri"/>
                <a:cs typeface="Calibri"/>
              </a:rPr>
              <a:t>Edges:</a:t>
            </a:r>
            <a:endParaRPr lang="en-US" dirty="0"/>
          </a:p>
        </p:txBody>
      </p:sp>
      <p:sp>
        <p:nvSpPr>
          <p:cNvPr id="5" name="Content Placeholder 2">
            <a:extLst>
              <a:ext uri="{FF2B5EF4-FFF2-40B4-BE49-F238E27FC236}">
                <a16:creationId xmlns:a16="http://schemas.microsoft.com/office/drawing/2014/main" id="{1DDD4E9D-031E-E73C-EDBD-B7BEB1CB8D1A}"/>
              </a:ext>
            </a:extLst>
          </p:cNvPr>
          <p:cNvSpPr txBox="1">
            <a:spLocks/>
          </p:cNvSpPr>
          <p:nvPr/>
        </p:nvSpPr>
        <p:spPr>
          <a:xfrm>
            <a:off x="6942546" y="4560887"/>
            <a:ext cx="4828694" cy="1973540"/>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r>
              <a:rPr lang="en-US" dirty="0">
                <a:latin typeface="Calibri"/>
                <a:cs typeface="Calibri"/>
              </a:rPr>
              <a:t>Alice – Lives in – New York</a:t>
            </a:r>
            <a:endParaRPr lang="en-US" dirty="0"/>
          </a:p>
          <a:p>
            <a:pPr marL="0" indent="0">
              <a:buNone/>
            </a:pPr>
            <a:r>
              <a:rPr lang="en-US" dirty="0">
                <a:latin typeface="Calibri"/>
                <a:cs typeface="Calibri"/>
              </a:rPr>
              <a:t>Bob – Works as – Doctor </a:t>
            </a:r>
          </a:p>
          <a:p>
            <a:pPr marL="0" indent="0">
              <a:buNone/>
            </a:pPr>
            <a:r>
              <a:rPr lang="en-US" dirty="0">
                <a:latin typeface="Calibri"/>
                <a:cs typeface="Calibri"/>
              </a:rPr>
              <a:t>Paris – Is a – City </a:t>
            </a:r>
          </a:p>
          <a:p>
            <a:pPr marL="0" indent="0">
              <a:buNone/>
            </a:pPr>
            <a:r>
              <a:rPr lang="en-US" dirty="0">
                <a:latin typeface="Calibri"/>
                <a:cs typeface="Calibri"/>
              </a:rPr>
              <a:t>Etc.</a:t>
            </a:r>
            <a:endParaRPr lang="en-US" dirty="0"/>
          </a:p>
        </p:txBody>
      </p:sp>
      <p:sp>
        <p:nvSpPr>
          <p:cNvPr id="11" name="Content Placeholder 2">
            <a:extLst>
              <a:ext uri="{FF2B5EF4-FFF2-40B4-BE49-F238E27FC236}">
                <a16:creationId xmlns:a16="http://schemas.microsoft.com/office/drawing/2014/main" id="{63DD14B3-60AC-9061-4A5E-D9575896A1A2}"/>
              </a:ext>
            </a:extLst>
          </p:cNvPr>
          <p:cNvSpPr txBox="1">
            <a:spLocks/>
          </p:cNvSpPr>
          <p:nvPr/>
        </p:nvSpPr>
        <p:spPr>
          <a:xfrm>
            <a:off x="1089505" y="1755843"/>
            <a:ext cx="4828694" cy="3541714"/>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dirty="0">
                <a:latin typeface="Calibri"/>
                <a:cs typeface="Calibri"/>
              </a:rPr>
              <a:t>Alice, Bob, and Charlie are people.</a:t>
            </a:r>
          </a:p>
          <a:p>
            <a:r>
              <a:rPr lang="en-US" dirty="0">
                <a:latin typeface="Calibri"/>
                <a:cs typeface="Calibri"/>
              </a:rPr>
              <a:t>They each live in a city </a:t>
            </a:r>
            <a:br>
              <a:rPr lang="en-US" dirty="0">
                <a:latin typeface="Calibri"/>
              </a:rPr>
            </a:br>
            <a:r>
              <a:rPr lang="en-US" dirty="0">
                <a:latin typeface="Calibri"/>
                <a:cs typeface="Calibri"/>
              </a:rPr>
              <a:t>(New York or Paris)</a:t>
            </a:r>
          </a:p>
          <a:p>
            <a:r>
              <a:rPr lang="en-US" dirty="0">
                <a:latin typeface="Calibri"/>
                <a:cs typeface="Calibri"/>
              </a:rPr>
              <a:t>They each work in a job </a:t>
            </a:r>
            <a:br>
              <a:rPr lang="en-US" dirty="0">
                <a:latin typeface="Calibri"/>
              </a:rPr>
            </a:br>
            <a:r>
              <a:rPr lang="en-US" dirty="0">
                <a:latin typeface="Calibri"/>
                <a:cs typeface="Calibri"/>
              </a:rPr>
              <a:t>(Engineer or Doctor)</a:t>
            </a:r>
          </a:p>
          <a:p>
            <a:endParaRPr lang="en-US" dirty="0">
              <a:latin typeface="Calibri"/>
              <a:cs typeface="Calibri"/>
            </a:endParaRPr>
          </a:p>
        </p:txBody>
      </p:sp>
    </p:spTree>
    <p:extLst>
      <p:ext uri="{BB962C8B-B14F-4D97-AF65-F5344CB8AC3E}">
        <p14:creationId xmlns:p14="http://schemas.microsoft.com/office/powerpoint/2010/main" val="2718642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3" name="Picture 2" descr="A diagram of a network&#10;&#10;Description automatically generated">
            <a:extLst>
              <a:ext uri="{FF2B5EF4-FFF2-40B4-BE49-F238E27FC236}">
                <a16:creationId xmlns:a16="http://schemas.microsoft.com/office/drawing/2014/main" id="{C5124AE9-D6D1-14D9-B4D8-99B8251C4A51}"/>
              </a:ext>
            </a:extLst>
          </p:cNvPr>
          <p:cNvPicPr>
            <a:picLocks noChangeAspect="1"/>
          </p:cNvPicPr>
          <p:nvPr/>
        </p:nvPicPr>
        <p:blipFill>
          <a:blip r:embed="rId3"/>
          <a:srcRect t="7405" b="3662"/>
          <a:stretch/>
        </p:blipFill>
        <p:spPr>
          <a:xfrm>
            <a:off x="20" y="10"/>
            <a:ext cx="12191980" cy="6857990"/>
          </a:xfrm>
          <a:prstGeom prst="rect">
            <a:avLst/>
          </a:prstGeom>
        </p:spPr>
      </p:pic>
    </p:spTree>
    <p:extLst>
      <p:ext uri="{BB962C8B-B14F-4D97-AF65-F5344CB8AC3E}">
        <p14:creationId xmlns:p14="http://schemas.microsoft.com/office/powerpoint/2010/main" val="14058420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3" name="Picture 2" descr="A diagram of a network&#10;&#10;Description automatically generated">
            <a:extLst>
              <a:ext uri="{FF2B5EF4-FFF2-40B4-BE49-F238E27FC236}">
                <a16:creationId xmlns:a16="http://schemas.microsoft.com/office/drawing/2014/main" id="{C5124AE9-D6D1-14D9-B4D8-99B8251C4A51}"/>
              </a:ext>
            </a:extLst>
          </p:cNvPr>
          <p:cNvPicPr>
            <a:picLocks noChangeAspect="1"/>
          </p:cNvPicPr>
          <p:nvPr/>
        </p:nvPicPr>
        <p:blipFill>
          <a:blip r:embed="rId3"/>
          <a:srcRect t="7405" b="3662"/>
          <a:stretch/>
        </p:blipFill>
        <p:spPr>
          <a:xfrm>
            <a:off x="20" y="10"/>
            <a:ext cx="12191980" cy="6857990"/>
          </a:xfrm>
          <a:prstGeom prst="rect">
            <a:avLst/>
          </a:prstGeom>
        </p:spPr>
      </p:pic>
      <p:sp>
        <p:nvSpPr>
          <p:cNvPr id="2" name="TextBox 1">
            <a:extLst>
              <a:ext uri="{FF2B5EF4-FFF2-40B4-BE49-F238E27FC236}">
                <a16:creationId xmlns:a16="http://schemas.microsoft.com/office/drawing/2014/main" id="{24719154-194E-7415-7E2E-059C7298D1A6}"/>
              </a:ext>
            </a:extLst>
          </p:cNvPr>
          <p:cNvSpPr txBox="1"/>
          <p:nvPr/>
        </p:nvSpPr>
        <p:spPr>
          <a:xfrm>
            <a:off x="747622" y="603848"/>
            <a:ext cx="7792527"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solidFill>
                  <a:schemeClr val="bg1"/>
                </a:solidFill>
                <a:latin typeface="Calibri"/>
                <a:cs typeface="Calibri"/>
              </a:rPr>
              <a:t>Who lives in New York and works as a doctor?</a:t>
            </a:r>
          </a:p>
        </p:txBody>
      </p:sp>
    </p:spTree>
    <p:extLst>
      <p:ext uri="{BB962C8B-B14F-4D97-AF65-F5344CB8AC3E}">
        <p14:creationId xmlns:p14="http://schemas.microsoft.com/office/powerpoint/2010/main" val="3818897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6090B-3E17-DBDA-0846-1AD42AC635A4}"/>
              </a:ext>
            </a:extLst>
          </p:cNvPr>
          <p:cNvSpPr>
            <a:spLocks noGrp="1"/>
          </p:cNvSpPr>
          <p:nvPr>
            <p:ph type="title"/>
          </p:nvPr>
        </p:nvSpPr>
        <p:spPr/>
        <p:txBody>
          <a:bodyPr/>
          <a:lstStyle/>
          <a:p>
            <a:r>
              <a:rPr lang="en-US" dirty="0">
                <a:latin typeface="Calibri"/>
                <a:cs typeface="Calibri"/>
              </a:rPr>
              <a:t>Data Storage and management options</a:t>
            </a:r>
          </a:p>
        </p:txBody>
      </p:sp>
      <p:sp>
        <p:nvSpPr>
          <p:cNvPr id="3" name="Content Placeholder 2">
            <a:extLst>
              <a:ext uri="{FF2B5EF4-FFF2-40B4-BE49-F238E27FC236}">
                <a16:creationId xmlns:a16="http://schemas.microsoft.com/office/drawing/2014/main" id="{07FF47F4-6754-0877-8873-3782BBA5EFD3}"/>
              </a:ext>
            </a:extLst>
          </p:cNvPr>
          <p:cNvSpPr>
            <a:spLocks noGrp="1"/>
          </p:cNvSpPr>
          <p:nvPr>
            <p:ph sz="half" idx="1"/>
          </p:nvPr>
        </p:nvSpPr>
        <p:spPr/>
        <p:txBody>
          <a:bodyPr vert="horz" lIns="91440" tIns="45720" rIns="91440" bIns="45720" rtlCol="0" anchor="t">
            <a:normAutofit/>
          </a:bodyPr>
          <a:lstStyle/>
          <a:p>
            <a:pPr marL="0" indent="0">
              <a:buNone/>
            </a:pPr>
            <a:r>
              <a:rPr lang="en-US" dirty="0">
                <a:latin typeface="Calibri"/>
                <a:cs typeface="Calibri"/>
              </a:rPr>
              <a:t>There are many options for storing information. Each has tradeoffs and benefits for particular use cases.</a:t>
            </a:r>
          </a:p>
        </p:txBody>
      </p:sp>
      <p:sp>
        <p:nvSpPr>
          <p:cNvPr id="4" name="Content Placeholder 3">
            <a:extLst>
              <a:ext uri="{FF2B5EF4-FFF2-40B4-BE49-F238E27FC236}">
                <a16:creationId xmlns:a16="http://schemas.microsoft.com/office/drawing/2014/main" id="{14AC458A-8FA5-5E0A-2ABF-1C29ACF304A6}"/>
              </a:ext>
            </a:extLst>
          </p:cNvPr>
          <p:cNvSpPr>
            <a:spLocks noGrp="1"/>
          </p:cNvSpPr>
          <p:nvPr>
            <p:ph sz="half" idx="2"/>
          </p:nvPr>
        </p:nvSpPr>
        <p:spPr>
          <a:xfrm>
            <a:off x="6139070" y="2249486"/>
            <a:ext cx="4908341" cy="3657670"/>
          </a:xfrm>
        </p:spPr>
        <p:txBody>
          <a:bodyPr vert="horz" lIns="91440" tIns="45720" rIns="91440" bIns="45720" rtlCol="0" anchor="t">
            <a:normAutofit/>
          </a:bodyPr>
          <a:lstStyle/>
          <a:p>
            <a:pPr marL="0" indent="0">
              <a:buNone/>
            </a:pPr>
            <a:r>
              <a:rPr lang="en-US" dirty="0">
                <a:latin typeface="Calibri"/>
                <a:ea typeface="+mn-lt"/>
                <a:cs typeface="+mn-lt"/>
              </a:rPr>
              <a:t>Examples:</a:t>
            </a:r>
          </a:p>
          <a:p>
            <a:pPr marL="0" indent="0">
              <a:buNone/>
            </a:pPr>
            <a:r>
              <a:rPr lang="en-US" dirty="0">
                <a:latin typeface="Calibri"/>
                <a:ea typeface="+mn-lt"/>
                <a:cs typeface="+mn-lt"/>
              </a:rPr>
              <a:t>Relational Databases, NoSQL Databases, In-Memory Databases, Data Warehouses, Data Lakes, Object Storage, File Storage, Distributed Databases, Time-Series Databases, Graph Databases, etc.</a:t>
            </a:r>
          </a:p>
        </p:txBody>
      </p:sp>
    </p:spTree>
    <p:extLst>
      <p:ext uri="{BB962C8B-B14F-4D97-AF65-F5344CB8AC3E}">
        <p14:creationId xmlns:p14="http://schemas.microsoft.com/office/powerpoint/2010/main" val="40872461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3" name="Picture 2" descr="A diagram of a network&#10;&#10;Description automatically generated">
            <a:extLst>
              <a:ext uri="{FF2B5EF4-FFF2-40B4-BE49-F238E27FC236}">
                <a16:creationId xmlns:a16="http://schemas.microsoft.com/office/drawing/2014/main" id="{C5124AE9-D6D1-14D9-B4D8-99B8251C4A51}"/>
              </a:ext>
            </a:extLst>
          </p:cNvPr>
          <p:cNvPicPr>
            <a:picLocks noChangeAspect="1"/>
          </p:cNvPicPr>
          <p:nvPr/>
        </p:nvPicPr>
        <p:blipFill>
          <a:blip r:embed="rId3"/>
          <a:srcRect t="7405" b="3662"/>
          <a:stretch/>
        </p:blipFill>
        <p:spPr>
          <a:xfrm>
            <a:off x="20" y="10"/>
            <a:ext cx="12191980" cy="6857990"/>
          </a:xfrm>
          <a:prstGeom prst="rect">
            <a:avLst/>
          </a:prstGeom>
        </p:spPr>
      </p:pic>
      <p:sp>
        <p:nvSpPr>
          <p:cNvPr id="2" name="TextBox 1">
            <a:extLst>
              <a:ext uri="{FF2B5EF4-FFF2-40B4-BE49-F238E27FC236}">
                <a16:creationId xmlns:a16="http://schemas.microsoft.com/office/drawing/2014/main" id="{24719154-194E-7415-7E2E-059C7298D1A6}"/>
              </a:ext>
            </a:extLst>
          </p:cNvPr>
          <p:cNvSpPr txBox="1"/>
          <p:nvPr/>
        </p:nvSpPr>
        <p:spPr>
          <a:xfrm>
            <a:off x="747622" y="603848"/>
            <a:ext cx="7792527"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solidFill>
                  <a:schemeClr val="bg1"/>
                </a:solidFill>
                <a:latin typeface="Calibri"/>
                <a:cs typeface="Calibri"/>
              </a:rPr>
              <a:t>Who lives in New York and works as a doctor?</a:t>
            </a:r>
          </a:p>
        </p:txBody>
      </p:sp>
      <p:sp>
        <p:nvSpPr>
          <p:cNvPr id="5" name="Oval 4">
            <a:extLst>
              <a:ext uri="{FF2B5EF4-FFF2-40B4-BE49-F238E27FC236}">
                <a16:creationId xmlns:a16="http://schemas.microsoft.com/office/drawing/2014/main" id="{C18066C4-DBED-B3F4-0636-FE34A5147C6B}"/>
              </a:ext>
            </a:extLst>
          </p:cNvPr>
          <p:cNvSpPr/>
          <p:nvPr/>
        </p:nvSpPr>
        <p:spPr>
          <a:xfrm>
            <a:off x="3651847" y="4500113"/>
            <a:ext cx="1092679" cy="1121433"/>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164F062-F7BE-51BB-6113-99450313CEF1}"/>
              </a:ext>
            </a:extLst>
          </p:cNvPr>
          <p:cNvSpPr/>
          <p:nvPr/>
        </p:nvSpPr>
        <p:spPr>
          <a:xfrm>
            <a:off x="7792526" y="3428999"/>
            <a:ext cx="1092679" cy="1121433"/>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43557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3" name="Picture 2" descr="A diagram of a network&#10;&#10;Description automatically generated">
            <a:extLst>
              <a:ext uri="{FF2B5EF4-FFF2-40B4-BE49-F238E27FC236}">
                <a16:creationId xmlns:a16="http://schemas.microsoft.com/office/drawing/2014/main" id="{C5124AE9-D6D1-14D9-B4D8-99B8251C4A51}"/>
              </a:ext>
            </a:extLst>
          </p:cNvPr>
          <p:cNvPicPr>
            <a:picLocks noChangeAspect="1"/>
          </p:cNvPicPr>
          <p:nvPr/>
        </p:nvPicPr>
        <p:blipFill>
          <a:blip r:embed="rId3"/>
          <a:srcRect t="7405" b="3662"/>
          <a:stretch/>
        </p:blipFill>
        <p:spPr>
          <a:xfrm>
            <a:off x="20" y="10"/>
            <a:ext cx="12191980" cy="6857990"/>
          </a:xfrm>
          <a:prstGeom prst="rect">
            <a:avLst/>
          </a:prstGeom>
        </p:spPr>
      </p:pic>
      <p:sp>
        <p:nvSpPr>
          <p:cNvPr id="2" name="TextBox 1">
            <a:extLst>
              <a:ext uri="{FF2B5EF4-FFF2-40B4-BE49-F238E27FC236}">
                <a16:creationId xmlns:a16="http://schemas.microsoft.com/office/drawing/2014/main" id="{24719154-194E-7415-7E2E-059C7298D1A6}"/>
              </a:ext>
            </a:extLst>
          </p:cNvPr>
          <p:cNvSpPr txBox="1"/>
          <p:nvPr/>
        </p:nvSpPr>
        <p:spPr>
          <a:xfrm>
            <a:off x="747622" y="603848"/>
            <a:ext cx="7792527"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solidFill>
                  <a:schemeClr val="bg1"/>
                </a:solidFill>
                <a:latin typeface="Calibri"/>
                <a:cs typeface="Calibri"/>
              </a:rPr>
              <a:t>Who lives in New York and works as a doctor?</a:t>
            </a:r>
          </a:p>
        </p:txBody>
      </p:sp>
      <p:sp>
        <p:nvSpPr>
          <p:cNvPr id="5" name="Oval 4">
            <a:extLst>
              <a:ext uri="{FF2B5EF4-FFF2-40B4-BE49-F238E27FC236}">
                <a16:creationId xmlns:a16="http://schemas.microsoft.com/office/drawing/2014/main" id="{C18066C4-DBED-B3F4-0636-FE34A5147C6B}"/>
              </a:ext>
            </a:extLst>
          </p:cNvPr>
          <p:cNvSpPr/>
          <p:nvPr/>
        </p:nvSpPr>
        <p:spPr>
          <a:xfrm>
            <a:off x="3651847" y="4500113"/>
            <a:ext cx="1092679" cy="1121433"/>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164F062-F7BE-51BB-6113-99450313CEF1}"/>
              </a:ext>
            </a:extLst>
          </p:cNvPr>
          <p:cNvSpPr/>
          <p:nvPr/>
        </p:nvSpPr>
        <p:spPr>
          <a:xfrm>
            <a:off x="7792526" y="3428999"/>
            <a:ext cx="1092679" cy="1121433"/>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948F4C09-034A-E645-7A81-C394C132FEF8}"/>
              </a:ext>
            </a:extLst>
          </p:cNvPr>
          <p:cNvSpPr/>
          <p:nvPr/>
        </p:nvSpPr>
        <p:spPr>
          <a:xfrm rot="1860000">
            <a:off x="4600754" y="5750943"/>
            <a:ext cx="1380226" cy="46007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Right 16">
            <a:extLst>
              <a:ext uri="{FF2B5EF4-FFF2-40B4-BE49-F238E27FC236}">
                <a16:creationId xmlns:a16="http://schemas.microsoft.com/office/drawing/2014/main" id="{16583A39-CC52-F404-6761-EE2E1770CB43}"/>
              </a:ext>
            </a:extLst>
          </p:cNvPr>
          <p:cNvSpPr/>
          <p:nvPr/>
        </p:nvSpPr>
        <p:spPr>
          <a:xfrm rot="7380000">
            <a:off x="6973018" y="5197414"/>
            <a:ext cx="1380226" cy="46007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Right 17">
            <a:extLst>
              <a:ext uri="{FF2B5EF4-FFF2-40B4-BE49-F238E27FC236}">
                <a16:creationId xmlns:a16="http://schemas.microsoft.com/office/drawing/2014/main" id="{6AC53BAB-CE57-84F4-FDED-32211B9B8913}"/>
              </a:ext>
            </a:extLst>
          </p:cNvPr>
          <p:cNvSpPr/>
          <p:nvPr/>
        </p:nvSpPr>
        <p:spPr>
          <a:xfrm rot="18900000">
            <a:off x="4607943" y="4047225"/>
            <a:ext cx="1380226" cy="46007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Right 18">
            <a:extLst>
              <a:ext uri="{FF2B5EF4-FFF2-40B4-BE49-F238E27FC236}">
                <a16:creationId xmlns:a16="http://schemas.microsoft.com/office/drawing/2014/main" id="{9C9E8439-60EE-257E-F559-69EC6754FEDD}"/>
              </a:ext>
            </a:extLst>
          </p:cNvPr>
          <p:cNvSpPr/>
          <p:nvPr/>
        </p:nvSpPr>
        <p:spPr>
          <a:xfrm rot="12060000">
            <a:off x="6570451" y="2932979"/>
            <a:ext cx="1380226" cy="46007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424032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3" name="Picture 2" descr="A diagram of a network&#10;&#10;Description automatically generated">
            <a:extLst>
              <a:ext uri="{FF2B5EF4-FFF2-40B4-BE49-F238E27FC236}">
                <a16:creationId xmlns:a16="http://schemas.microsoft.com/office/drawing/2014/main" id="{C5124AE9-D6D1-14D9-B4D8-99B8251C4A51}"/>
              </a:ext>
            </a:extLst>
          </p:cNvPr>
          <p:cNvPicPr>
            <a:picLocks noChangeAspect="1"/>
          </p:cNvPicPr>
          <p:nvPr/>
        </p:nvPicPr>
        <p:blipFill>
          <a:blip r:embed="rId3"/>
          <a:srcRect t="7405" b="3662"/>
          <a:stretch/>
        </p:blipFill>
        <p:spPr>
          <a:xfrm>
            <a:off x="20" y="10"/>
            <a:ext cx="12191980" cy="6857990"/>
          </a:xfrm>
          <a:prstGeom prst="rect">
            <a:avLst/>
          </a:prstGeom>
        </p:spPr>
      </p:pic>
      <p:sp>
        <p:nvSpPr>
          <p:cNvPr id="2" name="TextBox 1">
            <a:extLst>
              <a:ext uri="{FF2B5EF4-FFF2-40B4-BE49-F238E27FC236}">
                <a16:creationId xmlns:a16="http://schemas.microsoft.com/office/drawing/2014/main" id="{24719154-194E-7415-7E2E-059C7298D1A6}"/>
              </a:ext>
            </a:extLst>
          </p:cNvPr>
          <p:cNvSpPr txBox="1"/>
          <p:nvPr/>
        </p:nvSpPr>
        <p:spPr>
          <a:xfrm>
            <a:off x="747622" y="603848"/>
            <a:ext cx="7792527"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solidFill>
                  <a:schemeClr val="bg1"/>
                </a:solidFill>
                <a:latin typeface="Calibri"/>
                <a:cs typeface="Calibri"/>
              </a:rPr>
              <a:t>Who lives in New York and works as a doctor?</a:t>
            </a:r>
          </a:p>
        </p:txBody>
      </p:sp>
      <p:sp>
        <p:nvSpPr>
          <p:cNvPr id="5" name="Oval 4">
            <a:extLst>
              <a:ext uri="{FF2B5EF4-FFF2-40B4-BE49-F238E27FC236}">
                <a16:creationId xmlns:a16="http://schemas.microsoft.com/office/drawing/2014/main" id="{C18066C4-DBED-B3F4-0636-FE34A5147C6B}"/>
              </a:ext>
            </a:extLst>
          </p:cNvPr>
          <p:cNvSpPr/>
          <p:nvPr/>
        </p:nvSpPr>
        <p:spPr>
          <a:xfrm>
            <a:off x="3651847" y="4500113"/>
            <a:ext cx="1092679" cy="1121433"/>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164F062-F7BE-51BB-6113-99450313CEF1}"/>
              </a:ext>
            </a:extLst>
          </p:cNvPr>
          <p:cNvSpPr/>
          <p:nvPr/>
        </p:nvSpPr>
        <p:spPr>
          <a:xfrm>
            <a:off x="7792526" y="3428999"/>
            <a:ext cx="1092679" cy="1121433"/>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948F4C09-034A-E645-7A81-C394C132FEF8}"/>
              </a:ext>
            </a:extLst>
          </p:cNvPr>
          <p:cNvSpPr/>
          <p:nvPr/>
        </p:nvSpPr>
        <p:spPr>
          <a:xfrm rot="1860000">
            <a:off x="4600754" y="5750943"/>
            <a:ext cx="1380226" cy="46007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Right 16">
            <a:extLst>
              <a:ext uri="{FF2B5EF4-FFF2-40B4-BE49-F238E27FC236}">
                <a16:creationId xmlns:a16="http://schemas.microsoft.com/office/drawing/2014/main" id="{16583A39-CC52-F404-6761-EE2E1770CB43}"/>
              </a:ext>
            </a:extLst>
          </p:cNvPr>
          <p:cNvSpPr/>
          <p:nvPr/>
        </p:nvSpPr>
        <p:spPr>
          <a:xfrm rot="7380000">
            <a:off x="6973018" y="5197414"/>
            <a:ext cx="1380226" cy="46007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Right 17">
            <a:extLst>
              <a:ext uri="{FF2B5EF4-FFF2-40B4-BE49-F238E27FC236}">
                <a16:creationId xmlns:a16="http://schemas.microsoft.com/office/drawing/2014/main" id="{6AC53BAB-CE57-84F4-FDED-32211B9B8913}"/>
              </a:ext>
            </a:extLst>
          </p:cNvPr>
          <p:cNvSpPr/>
          <p:nvPr/>
        </p:nvSpPr>
        <p:spPr>
          <a:xfrm rot="18900000">
            <a:off x="4607943" y="4047225"/>
            <a:ext cx="1380226" cy="46007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Right 18">
            <a:extLst>
              <a:ext uri="{FF2B5EF4-FFF2-40B4-BE49-F238E27FC236}">
                <a16:creationId xmlns:a16="http://schemas.microsoft.com/office/drawing/2014/main" id="{9C9E8439-60EE-257E-F559-69EC6754FEDD}"/>
              </a:ext>
            </a:extLst>
          </p:cNvPr>
          <p:cNvSpPr/>
          <p:nvPr/>
        </p:nvSpPr>
        <p:spPr>
          <a:xfrm rot="12060000">
            <a:off x="6570451" y="2932979"/>
            <a:ext cx="1380226" cy="46007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C46C1114-6630-F67F-136D-0ACFA517B5A5}"/>
              </a:ext>
            </a:extLst>
          </p:cNvPr>
          <p:cNvSpPr txBox="1"/>
          <p:nvPr/>
        </p:nvSpPr>
        <p:spPr>
          <a:xfrm>
            <a:off x="8338867" y="5865961"/>
            <a:ext cx="297611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solidFill>
                  <a:schemeClr val="bg1"/>
                </a:solidFill>
                <a:latin typeface="Calibri"/>
                <a:cs typeface="Calibri"/>
              </a:rPr>
              <a:t>Answer: Charlie</a:t>
            </a:r>
          </a:p>
        </p:txBody>
      </p:sp>
    </p:spTree>
    <p:extLst>
      <p:ext uri="{BB962C8B-B14F-4D97-AF65-F5344CB8AC3E}">
        <p14:creationId xmlns:p14="http://schemas.microsoft.com/office/powerpoint/2010/main" val="37725200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3" name="Picture 2" descr="A diagram of a network&#10;&#10;Description automatically generated">
            <a:extLst>
              <a:ext uri="{FF2B5EF4-FFF2-40B4-BE49-F238E27FC236}">
                <a16:creationId xmlns:a16="http://schemas.microsoft.com/office/drawing/2014/main" id="{C5124AE9-D6D1-14D9-B4D8-99B8251C4A51}"/>
              </a:ext>
            </a:extLst>
          </p:cNvPr>
          <p:cNvPicPr>
            <a:picLocks noChangeAspect="1"/>
          </p:cNvPicPr>
          <p:nvPr/>
        </p:nvPicPr>
        <p:blipFill>
          <a:blip r:embed="rId3"/>
          <a:srcRect t="7405" b="3662"/>
          <a:stretch/>
        </p:blipFill>
        <p:spPr>
          <a:xfrm>
            <a:off x="20" y="10"/>
            <a:ext cx="12191980" cy="6857990"/>
          </a:xfrm>
          <a:prstGeom prst="rect">
            <a:avLst/>
          </a:prstGeom>
        </p:spPr>
      </p:pic>
      <p:sp>
        <p:nvSpPr>
          <p:cNvPr id="2" name="TextBox 1">
            <a:extLst>
              <a:ext uri="{FF2B5EF4-FFF2-40B4-BE49-F238E27FC236}">
                <a16:creationId xmlns:a16="http://schemas.microsoft.com/office/drawing/2014/main" id="{24719154-194E-7415-7E2E-059C7298D1A6}"/>
              </a:ext>
            </a:extLst>
          </p:cNvPr>
          <p:cNvSpPr txBox="1"/>
          <p:nvPr/>
        </p:nvSpPr>
        <p:spPr>
          <a:xfrm>
            <a:off x="747622" y="603848"/>
            <a:ext cx="7792527"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solidFill>
                  <a:schemeClr val="bg1"/>
                </a:solidFill>
                <a:latin typeface="Calibri"/>
                <a:cs typeface="Calibri"/>
              </a:rPr>
              <a:t>Who lives in Paris and works as an Engineer?</a:t>
            </a:r>
          </a:p>
        </p:txBody>
      </p:sp>
    </p:spTree>
    <p:extLst>
      <p:ext uri="{BB962C8B-B14F-4D97-AF65-F5344CB8AC3E}">
        <p14:creationId xmlns:p14="http://schemas.microsoft.com/office/powerpoint/2010/main" val="15203792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3" name="Picture 2" descr="A diagram of a network&#10;&#10;Description automatically generated">
            <a:extLst>
              <a:ext uri="{FF2B5EF4-FFF2-40B4-BE49-F238E27FC236}">
                <a16:creationId xmlns:a16="http://schemas.microsoft.com/office/drawing/2014/main" id="{C5124AE9-D6D1-14D9-B4D8-99B8251C4A51}"/>
              </a:ext>
            </a:extLst>
          </p:cNvPr>
          <p:cNvPicPr>
            <a:picLocks noChangeAspect="1"/>
          </p:cNvPicPr>
          <p:nvPr/>
        </p:nvPicPr>
        <p:blipFill>
          <a:blip r:embed="rId3"/>
          <a:srcRect t="7405" b="3662"/>
          <a:stretch/>
        </p:blipFill>
        <p:spPr>
          <a:xfrm>
            <a:off x="20" y="10"/>
            <a:ext cx="12191980" cy="6857990"/>
          </a:xfrm>
          <a:prstGeom prst="rect">
            <a:avLst/>
          </a:prstGeom>
        </p:spPr>
      </p:pic>
      <p:sp>
        <p:nvSpPr>
          <p:cNvPr id="2" name="TextBox 1">
            <a:extLst>
              <a:ext uri="{FF2B5EF4-FFF2-40B4-BE49-F238E27FC236}">
                <a16:creationId xmlns:a16="http://schemas.microsoft.com/office/drawing/2014/main" id="{24719154-194E-7415-7E2E-059C7298D1A6}"/>
              </a:ext>
            </a:extLst>
          </p:cNvPr>
          <p:cNvSpPr txBox="1"/>
          <p:nvPr/>
        </p:nvSpPr>
        <p:spPr>
          <a:xfrm>
            <a:off x="747622" y="603848"/>
            <a:ext cx="7792527"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solidFill>
                  <a:schemeClr val="bg1"/>
                </a:solidFill>
                <a:latin typeface="Calibri"/>
                <a:cs typeface="Calibri"/>
              </a:rPr>
              <a:t>Who lives in Paris and works as an Engineer?</a:t>
            </a:r>
          </a:p>
        </p:txBody>
      </p:sp>
      <p:sp>
        <p:nvSpPr>
          <p:cNvPr id="5" name="TextBox 4">
            <a:extLst>
              <a:ext uri="{FF2B5EF4-FFF2-40B4-BE49-F238E27FC236}">
                <a16:creationId xmlns:a16="http://schemas.microsoft.com/office/drawing/2014/main" id="{1EF46AA0-32E4-4A41-2989-2A706DBF5082}"/>
              </a:ext>
            </a:extLst>
          </p:cNvPr>
          <p:cNvSpPr txBox="1"/>
          <p:nvPr/>
        </p:nvSpPr>
        <p:spPr>
          <a:xfrm>
            <a:off x="8338867" y="5865961"/>
            <a:ext cx="297611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solidFill>
                  <a:schemeClr val="bg1"/>
                </a:solidFill>
                <a:latin typeface="Calibri"/>
                <a:cs typeface="Calibri"/>
              </a:rPr>
              <a:t>Answer: None</a:t>
            </a:r>
          </a:p>
        </p:txBody>
      </p:sp>
      <p:sp>
        <p:nvSpPr>
          <p:cNvPr id="7" name="Oval 6">
            <a:extLst>
              <a:ext uri="{FF2B5EF4-FFF2-40B4-BE49-F238E27FC236}">
                <a16:creationId xmlns:a16="http://schemas.microsoft.com/office/drawing/2014/main" id="{EC0F7122-34E4-7CEB-102F-BECA0CC2FAC4}"/>
              </a:ext>
            </a:extLst>
          </p:cNvPr>
          <p:cNvSpPr/>
          <p:nvPr/>
        </p:nvSpPr>
        <p:spPr>
          <a:xfrm>
            <a:off x="1163684" y="1716480"/>
            <a:ext cx="1014924" cy="1012576"/>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EBB002E0-7BAB-6443-275F-FF55F3303918}"/>
              </a:ext>
            </a:extLst>
          </p:cNvPr>
          <p:cNvSpPr/>
          <p:nvPr/>
        </p:nvSpPr>
        <p:spPr>
          <a:xfrm>
            <a:off x="9110255" y="-1908"/>
            <a:ext cx="1014924" cy="1012576"/>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AF36F342-4F1C-B54B-F5E3-C810B31A39AF}"/>
              </a:ext>
            </a:extLst>
          </p:cNvPr>
          <p:cNvSpPr/>
          <p:nvPr/>
        </p:nvSpPr>
        <p:spPr>
          <a:xfrm rot="240000">
            <a:off x="2539657" y="2499898"/>
            <a:ext cx="1380226" cy="46007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Right 11">
            <a:extLst>
              <a:ext uri="{FF2B5EF4-FFF2-40B4-BE49-F238E27FC236}">
                <a16:creationId xmlns:a16="http://schemas.microsoft.com/office/drawing/2014/main" id="{ABB334A1-8911-D42E-FAEA-5CAF109DBC68}"/>
              </a:ext>
            </a:extLst>
          </p:cNvPr>
          <p:cNvSpPr/>
          <p:nvPr/>
        </p:nvSpPr>
        <p:spPr>
          <a:xfrm rot="8640000">
            <a:off x="7850331" y="1341347"/>
            <a:ext cx="1380226" cy="46007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80765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0A82E-DDD5-6D85-EAD4-D80894EF8399}"/>
              </a:ext>
            </a:extLst>
          </p:cNvPr>
          <p:cNvSpPr>
            <a:spLocks noGrp="1"/>
          </p:cNvSpPr>
          <p:nvPr>
            <p:ph type="title"/>
          </p:nvPr>
        </p:nvSpPr>
        <p:spPr/>
        <p:txBody>
          <a:bodyPr>
            <a:normAutofit/>
          </a:bodyPr>
          <a:lstStyle/>
          <a:p>
            <a:r>
              <a:rPr lang="en-US" dirty="0">
                <a:latin typeface="Calibri"/>
                <a:cs typeface="Arial"/>
              </a:rPr>
              <a:t>When Would You Use Knowledge Graphs?</a:t>
            </a:r>
            <a:endParaRPr lang="en-US" sz="3200" dirty="0">
              <a:latin typeface="Calibri"/>
              <a:cs typeface="Calibri"/>
            </a:endParaRPr>
          </a:p>
        </p:txBody>
      </p:sp>
      <p:sp>
        <p:nvSpPr>
          <p:cNvPr id="3" name="Content Placeholder 2">
            <a:extLst>
              <a:ext uri="{FF2B5EF4-FFF2-40B4-BE49-F238E27FC236}">
                <a16:creationId xmlns:a16="http://schemas.microsoft.com/office/drawing/2014/main" id="{3661A838-6CEF-1357-378B-B318A7354FF1}"/>
              </a:ext>
            </a:extLst>
          </p:cNvPr>
          <p:cNvSpPr>
            <a:spLocks noGrp="1"/>
          </p:cNvSpPr>
          <p:nvPr>
            <p:ph idx="1"/>
          </p:nvPr>
        </p:nvSpPr>
        <p:spPr>
          <a:xfrm>
            <a:off x="1141412" y="1935261"/>
            <a:ext cx="9905999" cy="4075899"/>
          </a:xfrm>
        </p:spPr>
        <p:txBody>
          <a:bodyPr vert="horz" lIns="91440" tIns="45720" rIns="91440" bIns="45720" rtlCol="0" anchor="t">
            <a:normAutofit lnSpcReduction="10000"/>
          </a:bodyPr>
          <a:lstStyle/>
          <a:p>
            <a:pPr marL="514350" indent="-514350">
              <a:lnSpc>
                <a:spcPct val="90000"/>
              </a:lnSpc>
              <a:spcBef>
                <a:spcPct val="0"/>
              </a:spcBef>
              <a:buAutoNum type="arabicPeriod"/>
            </a:pPr>
            <a:r>
              <a:rPr lang="en-US" sz="2800" cap="all" dirty="0">
                <a:latin typeface="Calibri"/>
                <a:cs typeface="Arial"/>
              </a:rPr>
              <a:t>Complex and Interconnected Data</a:t>
            </a:r>
            <a:br>
              <a:rPr lang="en-US" sz="2800" cap="all" dirty="0">
                <a:latin typeface="Calibri"/>
                <a:cs typeface="Arial"/>
              </a:rPr>
            </a:br>
            <a:endParaRPr lang="en-US">
              <a:latin typeface="Calibri"/>
              <a:cs typeface="Calibri"/>
            </a:endParaRPr>
          </a:p>
          <a:p>
            <a:pPr marL="514350" indent="-514350">
              <a:lnSpc>
                <a:spcPct val="90000"/>
              </a:lnSpc>
              <a:spcBef>
                <a:spcPct val="0"/>
              </a:spcBef>
              <a:buAutoNum type="arabicPeriod"/>
            </a:pPr>
            <a:r>
              <a:rPr lang="en-US" sz="2800" cap="all" dirty="0">
                <a:latin typeface="Calibri"/>
                <a:cs typeface="Arial"/>
              </a:rPr>
              <a:t>Dynamic and Evolving Schema</a:t>
            </a:r>
            <a:br>
              <a:rPr lang="en-US" sz="2800" cap="all" dirty="0">
                <a:latin typeface="Calibri"/>
                <a:cs typeface="Arial"/>
              </a:rPr>
            </a:br>
            <a:endParaRPr lang="en-US" sz="2800" cap="all" dirty="0">
              <a:latin typeface="Calibri"/>
              <a:cs typeface="Arial"/>
            </a:endParaRPr>
          </a:p>
          <a:p>
            <a:pPr marL="514350" indent="-514350">
              <a:lnSpc>
                <a:spcPct val="90000"/>
              </a:lnSpc>
              <a:spcBef>
                <a:spcPct val="0"/>
              </a:spcBef>
              <a:buAutoNum type="arabicPeriod"/>
            </a:pPr>
            <a:r>
              <a:rPr lang="en-US" sz="2800" cap="all" dirty="0">
                <a:latin typeface="Calibri"/>
                <a:cs typeface="Arial"/>
              </a:rPr>
              <a:t>Semantic Queries and Reasoning</a:t>
            </a:r>
            <a:br>
              <a:rPr lang="en-US" sz="2800" cap="all" dirty="0">
                <a:latin typeface="Calibri"/>
                <a:cs typeface="Arial"/>
              </a:rPr>
            </a:br>
            <a:endParaRPr lang="en-US" sz="2800" cap="all" dirty="0">
              <a:latin typeface="Calibri"/>
              <a:cs typeface="Arial"/>
            </a:endParaRPr>
          </a:p>
          <a:p>
            <a:pPr marL="514350" indent="-514350">
              <a:lnSpc>
                <a:spcPct val="90000"/>
              </a:lnSpc>
              <a:spcBef>
                <a:spcPct val="0"/>
              </a:spcBef>
              <a:buAutoNum type="arabicPeriod"/>
            </a:pPr>
            <a:r>
              <a:rPr lang="en-US" sz="2800" cap="all" dirty="0">
                <a:latin typeface="Calibri"/>
                <a:cs typeface="Arial"/>
              </a:rPr>
              <a:t>Data Integration from Diverse Sources</a:t>
            </a:r>
            <a:br>
              <a:rPr lang="en-US" sz="2800" cap="all" dirty="0">
                <a:latin typeface="Calibri"/>
                <a:cs typeface="Arial"/>
              </a:rPr>
            </a:br>
            <a:endParaRPr lang="en-US" sz="2800" cap="all" dirty="0">
              <a:latin typeface="Calibri"/>
              <a:cs typeface="Arial"/>
            </a:endParaRPr>
          </a:p>
          <a:p>
            <a:pPr marL="514350" indent="-514350">
              <a:lnSpc>
                <a:spcPct val="90000"/>
              </a:lnSpc>
              <a:spcBef>
                <a:spcPct val="0"/>
              </a:spcBef>
              <a:buAutoNum type="arabicPeriod"/>
            </a:pPr>
            <a:r>
              <a:rPr lang="en-US" sz="2800" cap="all" dirty="0">
                <a:latin typeface="Calibri"/>
                <a:cs typeface="Arial"/>
              </a:rPr>
              <a:t>Knowledge Representation and Search</a:t>
            </a:r>
            <a:br>
              <a:rPr lang="en-US" sz="2800" cap="all" dirty="0">
                <a:latin typeface="Calibri"/>
                <a:cs typeface="Arial"/>
              </a:rPr>
            </a:br>
            <a:endParaRPr lang="en-US" sz="2800" cap="all" dirty="0">
              <a:latin typeface="Calibri"/>
              <a:cs typeface="Arial"/>
            </a:endParaRPr>
          </a:p>
          <a:p>
            <a:pPr marL="514350" indent="-514350">
              <a:lnSpc>
                <a:spcPct val="90000"/>
              </a:lnSpc>
              <a:spcBef>
                <a:spcPct val="0"/>
              </a:spcBef>
              <a:buAutoNum type="arabicPeriod"/>
            </a:pPr>
            <a:r>
              <a:rPr lang="en-US" sz="2800" cap="all" dirty="0">
                <a:latin typeface="Calibri"/>
                <a:cs typeface="Arial"/>
              </a:rPr>
              <a:t>Contextual and Context-Aware Applications</a:t>
            </a:r>
            <a:endParaRPr lang="en-US" sz="2800">
              <a:latin typeface="Calibri"/>
              <a:cs typeface="Calibri"/>
            </a:endParaRPr>
          </a:p>
        </p:txBody>
      </p:sp>
    </p:spTree>
    <p:extLst>
      <p:ext uri="{BB962C8B-B14F-4D97-AF65-F5344CB8AC3E}">
        <p14:creationId xmlns:p14="http://schemas.microsoft.com/office/powerpoint/2010/main" val="31688683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0A82E-DDD5-6D85-EAD4-D80894EF8399}"/>
              </a:ext>
            </a:extLst>
          </p:cNvPr>
          <p:cNvSpPr>
            <a:spLocks noGrp="1"/>
          </p:cNvSpPr>
          <p:nvPr>
            <p:ph type="title"/>
          </p:nvPr>
        </p:nvSpPr>
        <p:spPr/>
        <p:txBody>
          <a:bodyPr>
            <a:normAutofit/>
          </a:bodyPr>
          <a:lstStyle/>
          <a:p>
            <a:r>
              <a:rPr lang="en-US" dirty="0">
                <a:latin typeface="Calibri"/>
                <a:cs typeface="Calibri"/>
              </a:rPr>
              <a:t>1. Complex and Interconnected Data</a:t>
            </a:r>
            <a:endParaRPr lang="en-US" dirty="0"/>
          </a:p>
        </p:txBody>
      </p:sp>
      <p:sp>
        <p:nvSpPr>
          <p:cNvPr id="3" name="Content Placeholder 2">
            <a:extLst>
              <a:ext uri="{FF2B5EF4-FFF2-40B4-BE49-F238E27FC236}">
                <a16:creationId xmlns:a16="http://schemas.microsoft.com/office/drawing/2014/main" id="{3661A838-6CEF-1357-378B-B318A7354FF1}"/>
              </a:ext>
            </a:extLst>
          </p:cNvPr>
          <p:cNvSpPr>
            <a:spLocks noGrp="1"/>
          </p:cNvSpPr>
          <p:nvPr>
            <p:ph idx="1"/>
          </p:nvPr>
        </p:nvSpPr>
        <p:spPr/>
        <p:txBody>
          <a:bodyPr vert="horz" lIns="91440" tIns="45720" rIns="91440" bIns="45720" rtlCol="0" anchor="t">
            <a:normAutofit/>
          </a:bodyPr>
          <a:lstStyle/>
          <a:p>
            <a:pPr marL="0" indent="0">
              <a:buNone/>
            </a:pPr>
            <a:r>
              <a:rPr lang="en-US" cap="all" dirty="0">
                <a:latin typeface="Calibri"/>
                <a:cs typeface="Arial"/>
              </a:rPr>
              <a:t>Example: </a:t>
            </a:r>
            <a:endParaRPr lang="en-US">
              <a:latin typeface="Calibri"/>
              <a:cs typeface="Arial"/>
            </a:endParaRPr>
          </a:p>
          <a:p>
            <a:pPr marL="0" indent="0">
              <a:buNone/>
            </a:pPr>
            <a:r>
              <a:rPr lang="en-US" cap="all" dirty="0">
                <a:latin typeface="Calibri"/>
                <a:cs typeface="Arial"/>
              </a:rPr>
              <a:t>In a social networking application, representing connections between users (friendships, followers, likes) is more naturally expressed in a knowledge graph, allowing for efficient queries like "suggest friends of friends."</a:t>
            </a:r>
            <a:br>
              <a:rPr lang="en-US" dirty="0">
                <a:latin typeface="Calibri"/>
              </a:rPr>
            </a:br>
            <a:endParaRPr lang="en-US">
              <a:latin typeface="Calibri"/>
              <a:cs typeface="Calibri"/>
            </a:endParaRPr>
          </a:p>
        </p:txBody>
      </p:sp>
    </p:spTree>
    <p:extLst>
      <p:ext uri="{BB962C8B-B14F-4D97-AF65-F5344CB8AC3E}">
        <p14:creationId xmlns:p14="http://schemas.microsoft.com/office/powerpoint/2010/main" val="11342304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0A82E-DDD5-6D85-EAD4-D80894EF8399}"/>
              </a:ext>
            </a:extLst>
          </p:cNvPr>
          <p:cNvSpPr>
            <a:spLocks noGrp="1"/>
          </p:cNvSpPr>
          <p:nvPr>
            <p:ph type="title"/>
          </p:nvPr>
        </p:nvSpPr>
        <p:spPr/>
        <p:txBody>
          <a:bodyPr>
            <a:normAutofit/>
          </a:bodyPr>
          <a:lstStyle/>
          <a:p>
            <a:r>
              <a:rPr lang="en-US" dirty="0">
                <a:latin typeface="Calibri"/>
                <a:cs typeface="Calibri"/>
              </a:rPr>
              <a:t>2. Dynamic and Evolving Schema</a:t>
            </a:r>
          </a:p>
        </p:txBody>
      </p:sp>
      <p:sp>
        <p:nvSpPr>
          <p:cNvPr id="3" name="Content Placeholder 2">
            <a:extLst>
              <a:ext uri="{FF2B5EF4-FFF2-40B4-BE49-F238E27FC236}">
                <a16:creationId xmlns:a16="http://schemas.microsoft.com/office/drawing/2014/main" id="{3661A838-6CEF-1357-378B-B318A7354FF1}"/>
              </a:ext>
            </a:extLst>
          </p:cNvPr>
          <p:cNvSpPr>
            <a:spLocks noGrp="1"/>
          </p:cNvSpPr>
          <p:nvPr>
            <p:ph idx="1"/>
          </p:nvPr>
        </p:nvSpPr>
        <p:spPr/>
        <p:txBody>
          <a:bodyPr vert="horz" lIns="91440" tIns="45720" rIns="91440" bIns="45720" rtlCol="0" anchor="t">
            <a:normAutofit/>
          </a:bodyPr>
          <a:lstStyle/>
          <a:p>
            <a:pPr marL="0" indent="0">
              <a:buNone/>
            </a:pPr>
            <a:r>
              <a:rPr lang="en-US" sz="2800" cap="all" dirty="0">
                <a:latin typeface="Calibri"/>
                <a:cs typeface="Arial"/>
              </a:rPr>
              <a:t>Example: </a:t>
            </a:r>
            <a:endParaRPr lang="en-US" sz="2800">
              <a:latin typeface="Calibri"/>
              <a:cs typeface="Calibri"/>
            </a:endParaRPr>
          </a:p>
          <a:p>
            <a:pPr marL="0" indent="0">
              <a:buNone/>
            </a:pPr>
            <a:r>
              <a:rPr lang="en-US" sz="2800" cap="all" dirty="0">
                <a:latin typeface="Calibri"/>
                <a:cs typeface="Arial"/>
              </a:rPr>
              <a:t>In a research project, new relationships and entities may be discovered over time. A knowledge graph allows for easy integration of new data types and relationships without the need for complex database migrations.</a:t>
            </a:r>
            <a:endParaRPr lang="en-US" sz="2800">
              <a:latin typeface="Calibri"/>
              <a:cs typeface="Calibri"/>
            </a:endParaRPr>
          </a:p>
        </p:txBody>
      </p:sp>
    </p:spTree>
    <p:extLst>
      <p:ext uri="{BB962C8B-B14F-4D97-AF65-F5344CB8AC3E}">
        <p14:creationId xmlns:p14="http://schemas.microsoft.com/office/powerpoint/2010/main" val="19703379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0A82E-DDD5-6D85-EAD4-D80894EF8399}"/>
              </a:ext>
            </a:extLst>
          </p:cNvPr>
          <p:cNvSpPr>
            <a:spLocks noGrp="1"/>
          </p:cNvSpPr>
          <p:nvPr>
            <p:ph type="title"/>
          </p:nvPr>
        </p:nvSpPr>
        <p:spPr/>
        <p:txBody>
          <a:bodyPr>
            <a:normAutofit/>
          </a:bodyPr>
          <a:lstStyle/>
          <a:p>
            <a:r>
              <a:rPr lang="en-US" dirty="0">
                <a:latin typeface="Calibri"/>
                <a:cs typeface="Calibri"/>
              </a:rPr>
              <a:t>3. Semantic Queries and Reasoning</a:t>
            </a:r>
          </a:p>
        </p:txBody>
      </p:sp>
      <p:sp>
        <p:nvSpPr>
          <p:cNvPr id="3" name="Content Placeholder 2">
            <a:extLst>
              <a:ext uri="{FF2B5EF4-FFF2-40B4-BE49-F238E27FC236}">
                <a16:creationId xmlns:a16="http://schemas.microsoft.com/office/drawing/2014/main" id="{3661A838-6CEF-1357-378B-B318A7354FF1}"/>
              </a:ext>
            </a:extLst>
          </p:cNvPr>
          <p:cNvSpPr>
            <a:spLocks noGrp="1"/>
          </p:cNvSpPr>
          <p:nvPr>
            <p:ph idx="1"/>
          </p:nvPr>
        </p:nvSpPr>
        <p:spPr/>
        <p:txBody>
          <a:bodyPr vert="horz" lIns="91440" tIns="45720" rIns="91440" bIns="45720" rtlCol="0" anchor="t">
            <a:normAutofit/>
          </a:bodyPr>
          <a:lstStyle/>
          <a:p>
            <a:pPr marL="0" indent="0">
              <a:buNone/>
            </a:pPr>
            <a:r>
              <a:rPr lang="en-US" sz="2800" cap="all" dirty="0">
                <a:latin typeface="Calibri"/>
                <a:cs typeface="Arial"/>
              </a:rPr>
              <a:t>Example: </a:t>
            </a:r>
            <a:endParaRPr lang="en-US" sz="2800">
              <a:latin typeface="Calibri"/>
              <a:cs typeface="Calibri"/>
            </a:endParaRPr>
          </a:p>
          <a:p>
            <a:pPr marL="0" indent="0">
              <a:buNone/>
            </a:pPr>
            <a:r>
              <a:rPr lang="en-US" sz="2800" cap="all" dirty="0">
                <a:latin typeface="Calibri"/>
                <a:cs typeface="Arial"/>
              </a:rPr>
              <a:t>In a medical knowledge graph, you can infer that if a patient has a disease that affects the liver and is prescribed a certain medication, they should avoid another medication that has negative interactions with liver conditions.</a:t>
            </a:r>
            <a:endParaRPr lang="en-US" sz="2800">
              <a:latin typeface="Calibri"/>
              <a:cs typeface="Arial"/>
            </a:endParaRPr>
          </a:p>
        </p:txBody>
      </p:sp>
    </p:spTree>
    <p:extLst>
      <p:ext uri="{BB962C8B-B14F-4D97-AF65-F5344CB8AC3E}">
        <p14:creationId xmlns:p14="http://schemas.microsoft.com/office/powerpoint/2010/main" val="31987083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0A82E-DDD5-6D85-EAD4-D80894EF8399}"/>
              </a:ext>
            </a:extLst>
          </p:cNvPr>
          <p:cNvSpPr>
            <a:spLocks noGrp="1"/>
          </p:cNvSpPr>
          <p:nvPr>
            <p:ph type="title"/>
          </p:nvPr>
        </p:nvSpPr>
        <p:spPr/>
        <p:txBody>
          <a:bodyPr>
            <a:normAutofit/>
          </a:bodyPr>
          <a:lstStyle/>
          <a:p>
            <a:r>
              <a:rPr lang="en-US" dirty="0">
                <a:latin typeface="Calibri"/>
                <a:cs typeface="Calibri"/>
              </a:rPr>
              <a:t>4. Data Integration from Diverse Sources</a:t>
            </a:r>
          </a:p>
        </p:txBody>
      </p:sp>
      <p:sp>
        <p:nvSpPr>
          <p:cNvPr id="3" name="Content Placeholder 2">
            <a:extLst>
              <a:ext uri="{FF2B5EF4-FFF2-40B4-BE49-F238E27FC236}">
                <a16:creationId xmlns:a16="http://schemas.microsoft.com/office/drawing/2014/main" id="{3661A838-6CEF-1357-378B-B318A7354FF1}"/>
              </a:ext>
            </a:extLst>
          </p:cNvPr>
          <p:cNvSpPr>
            <a:spLocks noGrp="1"/>
          </p:cNvSpPr>
          <p:nvPr>
            <p:ph idx="1"/>
          </p:nvPr>
        </p:nvSpPr>
        <p:spPr/>
        <p:txBody>
          <a:bodyPr vert="horz" lIns="91440" tIns="45720" rIns="91440" bIns="45720" rtlCol="0" anchor="t">
            <a:normAutofit/>
          </a:bodyPr>
          <a:lstStyle/>
          <a:p>
            <a:pPr marL="0" indent="0">
              <a:buNone/>
            </a:pPr>
            <a:r>
              <a:rPr lang="en-US" sz="2800" cap="all" dirty="0">
                <a:latin typeface="Calibri"/>
                <a:cs typeface="Arial"/>
              </a:rPr>
              <a:t>Example: </a:t>
            </a:r>
            <a:endParaRPr lang="en-US" sz="2800">
              <a:latin typeface="Calibri"/>
              <a:cs typeface="Calibri"/>
            </a:endParaRPr>
          </a:p>
          <a:p>
            <a:pPr marL="0" indent="0">
              <a:buNone/>
            </a:pPr>
            <a:r>
              <a:rPr lang="en-US" sz="2800" cap="all" dirty="0">
                <a:latin typeface="Calibri"/>
                <a:cs typeface="Arial"/>
              </a:rPr>
              <a:t>In an enterprise setting, data might come from different departments or external sources with varying formats. A knowledge graph can integrate this data, preserving relationships and context, making it easier to analyze in a unified manner.</a:t>
            </a:r>
            <a:endParaRPr lang="en-US" sz="2800">
              <a:latin typeface="Calibri"/>
              <a:cs typeface="Arial"/>
            </a:endParaRPr>
          </a:p>
        </p:txBody>
      </p:sp>
    </p:spTree>
    <p:extLst>
      <p:ext uri="{BB962C8B-B14F-4D97-AF65-F5344CB8AC3E}">
        <p14:creationId xmlns:p14="http://schemas.microsoft.com/office/powerpoint/2010/main" val="19725655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C739C-19CF-B900-5945-E7E00C3AE695}"/>
              </a:ext>
            </a:extLst>
          </p:cNvPr>
          <p:cNvSpPr>
            <a:spLocks noGrp="1"/>
          </p:cNvSpPr>
          <p:nvPr>
            <p:ph type="ctrTitle"/>
          </p:nvPr>
        </p:nvSpPr>
        <p:spPr>
          <a:xfrm>
            <a:off x="1699728" y="1453667"/>
            <a:ext cx="8791575" cy="2387600"/>
          </a:xfrm>
        </p:spPr>
        <p:txBody>
          <a:bodyPr/>
          <a:lstStyle/>
          <a:p>
            <a:pPr algn="ctr"/>
            <a:r>
              <a:rPr lang="en-US" dirty="0"/>
              <a:t>Knowledge Graphs:</a:t>
            </a:r>
            <a:endParaRPr lang="en-US"/>
          </a:p>
        </p:txBody>
      </p:sp>
    </p:spTree>
    <p:extLst>
      <p:ext uri="{BB962C8B-B14F-4D97-AF65-F5344CB8AC3E}">
        <p14:creationId xmlns:p14="http://schemas.microsoft.com/office/powerpoint/2010/main" val="12916558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0A82E-DDD5-6D85-EAD4-D80894EF8399}"/>
              </a:ext>
            </a:extLst>
          </p:cNvPr>
          <p:cNvSpPr>
            <a:spLocks noGrp="1"/>
          </p:cNvSpPr>
          <p:nvPr>
            <p:ph type="title"/>
          </p:nvPr>
        </p:nvSpPr>
        <p:spPr/>
        <p:txBody>
          <a:bodyPr>
            <a:normAutofit/>
          </a:bodyPr>
          <a:lstStyle/>
          <a:p>
            <a:r>
              <a:rPr lang="en-US" dirty="0">
                <a:latin typeface="Calibri"/>
                <a:cs typeface="Calibri"/>
              </a:rPr>
              <a:t>5. Knowledge Representation and Search</a:t>
            </a:r>
          </a:p>
        </p:txBody>
      </p:sp>
      <p:sp>
        <p:nvSpPr>
          <p:cNvPr id="3" name="Content Placeholder 2">
            <a:extLst>
              <a:ext uri="{FF2B5EF4-FFF2-40B4-BE49-F238E27FC236}">
                <a16:creationId xmlns:a16="http://schemas.microsoft.com/office/drawing/2014/main" id="{3661A838-6CEF-1357-378B-B318A7354FF1}"/>
              </a:ext>
            </a:extLst>
          </p:cNvPr>
          <p:cNvSpPr>
            <a:spLocks noGrp="1"/>
          </p:cNvSpPr>
          <p:nvPr>
            <p:ph idx="1"/>
          </p:nvPr>
        </p:nvSpPr>
        <p:spPr/>
        <p:txBody>
          <a:bodyPr vert="horz" lIns="91440" tIns="45720" rIns="91440" bIns="45720" rtlCol="0" anchor="t">
            <a:normAutofit/>
          </a:bodyPr>
          <a:lstStyle/>
          <a:p>
            <a:pPr marL="0" indent="0">
              <a:buNone/>
            </a:pPr>
            <a:r>
              <a:rPr lang="en-US" sz="2800" cap="all" dirty="0">
                <a:latin typeface="Calibri"/>
                <a:cs typeface="Arial"/>
              </a:rPr>
              <a:t>Example: </a:t>
            </a:r>
            <a:endParaRPr lang="en-US" sz="2800">
              <a:latin typeface="Calibri"/>
              <a:cs typeface="Calibri"/>
            </a:endParaRPr>
          </a:p>
          <a:p>
            <a:pPr marL="0" indent="0">
              <a:buNone/>
            </a:pPr>
            <a:r>
              <a:rPr lang="en-US" sz="2800" dirty="0">
                <a:latin typeface="Calibri"/>
                <a:cs typeface="Arial"/>
              </a:rPr>
              <a:t>In a search engine, a knowledge graph can store entities and relationships, allowing the engine to understand and respond to user queries more intelligently, such as providing direct answers to questions like "What is the capital of France?" rather than just listing web pages.</a:t>
            </a:r>
            <a:endParaRPr lang="en-US" sz="2800">
              <a:latin typeface="Calibri"/>
              <a:cs typeface="Calibri"/>
            </a:endParaRPr>
          </a:p>
        </p:txBody>
      </p:sp>
    </p:spTree>
    <p:extLst>
      <p:ext uri="{BB962C8B-B14F-4D97-AF65-F5344CB8AC3E}">
        <p14:creationId xmlns:p14="http://schemas.microsoft.com/office/powerpoint/2010/main" val="41964667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0A82E-DDD5-6D85-EAD4-D80894EF8399}"/>
              </a:ext>
            </a:extLst>
          </p:cNvPr>
          <p:cNvSpPr>
            <a:spLocks noGrp="1"/>
          </p:cNvSpPr>
          <p:nvPr>
            <p:ph type="title"/>
          </p:nvPr>
        </p:nvSpPr>
        <p:spPr>
          <a:xfrm>
            <a:off x="1141413" y="618518"/>
            <a:ext cx="10268855" cy="1478570"/>
          </a:xfrm>
        </p:spPr>
        <p:txBody>
          <a:bodyPr>
            <a:normAutofit/>
          </a:bodyPr>
          <a:lstStyle/>
          <a:p>
            <a:r>
              <a:rPr lang="en-US" dirty="0">
                <a:latin typeface="Calibri"/>
                <a:cs typeface="Calibri"/>
              </a:rPr>
              <a:t>6. Contextual and Context-Aware Applications</a:t>
            </a:r>
            <a:endParaRPr lang="en-US" dirty="0"/>
          </a:p>
        </p:txBody>
      </p:sp>
      <p:sp>
        <p:nvSpPr>
          <p:cNvPr id="3" name="Content Placeholder 2">
            <a:extLst>
              <a:ext uri="{FF2B5EF4-FFF2-40B4-BE49-F238E27FC236}">
                <a16:creationId xmlns:a16="http://schemas.microsoft.com/office/drawing/2014/main" id="{3661A838-6CEF-1357-378B-B318A7354FF1}"/>
              </a:ext>
            </a:extLst>
          </p:cNvPr>
          <p:cNvSpPr>
            <a:spLocks noGrp="1"/>
          </p:cNvSpPr>
          <p:nvPr>
            <p:ph idx="1"/>
          </p:nvPr>
        </p:nvSpPr>
        <p:spPr/>
        <p:txBody>
          <a:bodyPr vert="horz" lIns="91440" tIns="45720" rIns="91440" bIns="45720" rtlCol="0" anchor="t">
            <a:normAutofit/>
          </a:bodyPr>
          <a:lstStyle/>
          <a:p>
            <a:pPr marL="0" indent="0">
              <a:buNone/>
            </a:pPr>
            <a:r>
              <a:rPr lang="en-US" sz="2800" cap="all" dirty="0">
                <a:latin typeface="Calibri"/>
                <a:cs typeface="Arial"/>
              </a:rPr>
              <a:t>Example: </a:t>
            </a:r>
            <a:endParaRPr lang="en-US" sz="2800">
              <a:latin typeface="Calibri"/>
              <a:cs typeface="Calibri"/>
            </a:endParaRPr>
          </a:p>
          <a:p>
            <a:pPr marL="0" indent="0">
              <a:buNone/>
            </a:pPr>
            <a:r>
              <a:rPr lang="en-US" sz="2800" cap="all" dirty="0">
                <a:latin typeface="Calibri"/>
                <a:cs typeface="Arial"/>
              </a:rPr>
              <a:t>In a recommendation system, understanding the context of a user's preferences and their relationships with other entities (such as products, brands, or other users) allows for more accurate and relevant recommendations.</a:t>
            </a:r>
            <a:endParaRPr lang="en-US" sz="2800">
              <a:latin typeface="Calibri"/>
              <a:cs typeface="Calibri"/>
            </a:endParaRPr>
          </a:p>
        </p:txBody>
      </p:sp>
    </p:spTree>
    <p:extLst>
      <p:ext uri="{BB962C8B-B14F-4D97-AF65-F5344CB8AC3E}">
        <p14:creationId xmlns:p14="http://schemas.microsoft.com/office/powerpoint/2010/main" val="14372484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A8301-65F8-C083-F27B-D2EF73D28AF0}"/>
              </a:ext>
            </a:extLst>
          </p:cNvPr>
          <p:cNvSpPr>
            <a:spLocks noGrp="1"/>
          </p:cNvSpPr>
          <p:nvPr>
            <p:ph type="title"/>
          </p:nvPr>
        </p:nvSpPr>
        <p:spPr>
          <a:xfrm>
            <a:off x="1141413" y="1949257"/>
            <a:ext cx="9905998" cy="1478570"/>
          </a:xfrm>
        </p:spPr>
        <p:txBody>
          <a:bodyPr/>
          <a:lstStyle/>
          <a:p>
            <a:pPr algn="ctr"/>
            <a:r>
              <a:rPr lang="en-US" dirty="0">
                <a:latin typeface="Calibri"/>
                <a:cs typeface="Calibri"/>
              </a:rPr>
              <a:t>How to make knowledge graphs</a:t>
            </a:r>
            <a:endParaRPr lang="en-US">
              <a:latin typeface="Calibri"/>
              <a:cs typeface="Calibri"/>
            </a:endParaRPr>
          </a:p>
        </p:txBody>
      </p:sp>
    </p:spTree>
    <p:extLst>
      <p:ext uri="{BB962C8B-B14F-4D97-AF65-F5344CB8AC3E}">
        <p14:creationId xmlns:p14="http://schemas.microsoft.com/office/powerpoint/2010/main" val="36205241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F973C-F0DD-A01B-62A0-C2113AEF893F}"/>
              </a:ext>
            </a:extLst>
          </p:cNvPr>
          <p:cNvSpPr>
            <a:spLocks noGrp="1"/>
          </p:cNvSpPr>
          <p:nvPr>
            <p:ph type="title"/>
          </p:nvPr>
        </p:nvSpPr>
        <p:spPr/>
        <p:txBody>
          <a:bodyPr/>
          <a:lstStyle/>
          <a:p>
            <a:pPr algn="ctr"/>
            <a:r>
              <a:rPr lang="en-US" dirty="0">
                <a:latin typeface="Calibri"/>
                <a:cs typeface="Calibri"/>
              </a:rPr>
              <a:t>First a note on Ontologies:</a:t>
            </a:r>
          </a:p>
        </p:txBody>
      </p:sp>
      <p:sp>
        <p:nvSpPr>
          <p:cNvPr id="3" name="Content Placeholder 2">
            <a:extLst>
              <a:ext uri="{FF2B5EF4-FFF2-40B4-BE49-F238E27FC236}">
                <a16:creationId xmlns:a16="http://schemas.microsoft.com/office/drawing/2014/main" id="{4AEC201E-3179-94A0-26A2-73FAA7C9492D}"/>
              </a:ext>
            </a:extLst>
          </p:cNvPr>
          <p:cNvSpPr>
            <a:spLocks noGrp="1"/>
          </p:cNvSpPr>
          <p:nvPr>
            <p:ph idx="1"/>
          </p:nvPr>
        </p:nvSpPr>
        <p:spPr/>
        <p:txBody>
          <a:bodyPr vert="horz" lIns="91440" tIns="45720" rIns="91440" bIns="45720" rtlCol="0" anchor="t">
            <a:normAutofit lnSpcReduction="10000"/>
          </a:bodyPr>
          <a:lstStyle/>
          <a:p>
            <a:pPr marL="0" indent="0">
              <a:buNone/>
            </a:pPr>
            <a:r>
              <a:rPr lang="en-US" sz="2800" dirty="0">
                <a:latin typeface="Calibri"/>
                <a:cs typeface="Arial"/>
              </a:rPr>
              <a:t>An ontology is a structured framework used to describe the knowledge in a particular domain. It defines the types of entities (like objects, concepts, or individuals) and the relationships between them, creating a shared vocabulary that can be used to model the domain.</a:t>
            </a:r>
            <a:endParaRPr lang="en-US" sz="2800" dirty="0">
              <a:latin typeface="Calibri"/>
              <a:cs typeface="Calibri"/>
            </a:endParaRPr>
          </a:p>
          <a:p>
            <a:pPr marL="0" indent="0">
              <a:buNone/>
            </a:pPr>
            <a:br>
              <a:rPr lang="en-US" dirty="0"/>
            </a:br>
            <a:endParaRPr lang="en-US" sz="2800">
              <a:latin typeface="Calibri"/>
              <a:cs typeface="Calibri"/>
            </a:endParaRPr>
          </a:p>
        </p:txBody>
      </p:sp>
    </p:spTree>
    <p:extLst>
      <p:ext uri="{BB962C8B-B14F-4D97-AF65-F5344CB8AC3E}">
        <p14:creationId xmlns:p14="http://schemas.microsoft.com/office/powerpoint/2010/main" val="190962132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14DB9-069E-F137-AC03-D0625C1BDFF2}"/>
              </a:ext>
            </a:extLst>
          </p:cNvPr>
          <p:cNvSpPr>
            <a:spLocks noGrp="1"/>
          </p:cNvSpPr>
          <p:nvPr>
            <p:ph type="title"/>
          </p:nvPr>
        </p:nvSpPr>
        <p:spPr>
          <a:xfrm>
            <a:off x="1141413" y="231996"/>
            <a:ext cx="9905998" cy="1478570"/>
          </a:xfrm>
        </p:spPr>
        <p:txBody>
          <a:bodyPr>
            <a:normAutofit/>
          </a:bodyPr>
          <a:lstStyle/>
          <a:p>
            <a:pPr>
              <a:lnSpc>
                <a:spcPct val="120000"/>
              </a:lnSpc>
              <a:spcBef>
                <a:spcPts val="1000"/>
              </a:spcBef>
            </a:pPr>
            <a:r>
              <a:rPr lang="en-US" sz="3200" b="1" dirty="0">
                <a:latin typeface="Calibri"/>
                <a:cs typeface="Arial"/>
              </a:rPr>
              <a:t>Key Features of Ontologies: (In Material Science)</a:t>
            </a:r>
            <a:endParaRPr lang="en-US" sz="3200" dirty="0">
              <a:latin typeface="Calibri"/>
              <a:cs typeface="Arial"/>
            </a:endParaRPr>
          </a:p>
        </p:txBody>
      </p:sp>
      <p:sp>
        <p:nvSpPr>
          <p:cNvPr id="3" name="Content Placeholder 2">
            <a:extLst>
              <a:ext uri="{FF2B5EF4-FFF2-40B4-BE49-F238E27FC236}">
                <a16:creationId xmlns:a16="http://schemas.microsoft.com/office/drawing/2014/main" id="{88B156AF-7E4B-1B21-337A-3D91F33BA9C7}"/>
              </a:ext>
            </a:extLst>
          </p:cNvPr>
          <p:cNvSpPr>
            <a:spLocks noGrp="1"/>
          </p:cNvSpPr>
          <p:nvPr>
            <p:ph idx="1"/>
          </p:nvPr>
        </p:nvSpPr>
        <p:spPr>
          <a:xfrm>
            <a:off x="1141412" y="1481965"/>
            <a:ext cx="9905999" cy="4706800"/>
          </a:xfrm>
        </p:spPr>
        <p:txBody>
          <a:bodyPr vert="horz" lIns="91440" tIns="45720" rIns="91440" bIns="45720" rtlCol="0" anchor="t">
            <a:noAutofit/>
          </a:bodyPr>
          <a:lstStyle/>
          <a:p>
            <a:r>
              <a:rPr lang="en-US" b="1" dirty="0">
                <a:latin typeface="Calibri"/>
                <a:cs typeface="Arial"/>
              </a:rPr>
              <a:t>Entities</a:t>
            </a:r>
            <a:r>
              <a:rPr lang="en-US" dirty="0">
                <a:latin typeface="Calibri"/>
                <a:cs typeface="Arial"/>
              </a:rPr>
              <a:t>: Basic components, objects, concepts, or terms within the domain. (e.g. diamonds, hardness, opacity, etc.)</a:t>
            </a:r>
          </a:p>
          <a:p>
            <a:r>
              <a:rPr lang="en-US" b="1" dirty="0">
                <a:latin typeface="Calibri"/>
                <a:cs typeface="Arial"/>
              </a:rPr>
              <a:t>Relationships</a:t>
            </a:r>
            <a:r>
              <a:rPr lang="en-US" dirty="0">
                <a:latin typeface="Calibri"/>
                <a:cs typeface="Arial"/>
              </a:rPr>
              <a:t>: How entities relate to each other. (e.g. diamond "has a property" like hardness or conductivity.)</a:t>
            </a:r>
            <a:endParaRPr lang="en-US" dirty="0">
              <a:latin typeface="Calibri"/>
              <a:cs typeface="Calibri"/>
            </a:endParaRPr>
          </a:p>
          <a:p>
            <a:r>
              <a:rPr lang="en-US" b="1" dirty="0">
                <a:latin typeface="Calibri"/>
                <a:cs typeface="Arial"/>
              </a:rPr>
              <a:t>Hierarchy</a:t>
            </a:r>
            <a:r>
              <a:rPr lang="en-US" dirty="0">
                <a:latin typeface="Calibri"/>
                <a:cs typeface="Arial"/>
              </a:rPr>
              <a:t>: Ontologies often have a hierarchical structure, with more general concepts at the top and more specific ones below. (</a:t>
            </a:r>
            <a:r>
              <a:rPr lang="en-US" dirty="0" err="1">
                <a:latin typeface="Calibri"/>
                <a:cs typeface="Arial"/>
              </a:rPr>
              <a:t>e.g</a:t>
            </a:r>
            <a:r>
              <a:rPr lang="en-US" dirty="0">
                <a:latin typeface="Calibri"/>
                <a:cs typeface="Arial"/>
              </a:rPr>
              <a:t> "Metal" is a broad category, with "Aluminum" and "Steel" as specific types.)</a:t>
            </a:r>
            <a:endParaRPr lang="en-US" dirty="0">
              <a:latin typeface="Calibri"/>
              <a:cs typeface="Calibri"/>
            </a:endParaRPr>
          </a:p>
          <a:p>
            <a:r>
              <a:rPr lang="en-US" b="1" dirty="0">
                <a:latin typeface="Calibri"/>
                <a:cs typeface="Arial"/>
              </a:rPr>
              <a:t>Rules and Constraints</a:t>
            </a:r>
            <a:r>
              <a:rPr lang="en-US" dirty="0">
                <a:latin typeface="Calibri"/>
                <a:cs typeface="Arial"/>
              </a:rPr>
              <a:t>: Ontologies can include rules or constraints that define how entities and relationships can or cannot be combined.</a:t>
            </a:r>
            <a:endParaRPr lang="en-US" dirty="0">
              <a:latin typeface="Calibri"/>
              <a:cs typeface="Calibri"/>
            </a:endParaRPr>
          </a:p>
          <a:p>
            <a:endParaRPr lang="en-US" dirty="0">
              <a:latin typeface="Calibri"/>
              <a:cs typeface="Calibri"/>
            </a:endParaRPr>
          </a:p>
        </p:txBody>
      </p:sp>
    </p:spTree>
    <p:extLst>
      <p:ext uri="{BB962C8B-B14F-4D97-AF65-F5344CB8AC3E}">
        <p14:creationId xmlns:p14="http://schemas.microsoft.com/office/powerpoint/2010/main" val="41096910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158-2BAA-3B0F-3147-B768515E3C1D}"/>
              </a:ext>
            </a:extLst>
          </p:cNvPr>
          <p:cNvSpPr>
            <a:spLocks noGrp="1"/>
          </p:cNvSpPr>
          <p:nvPr>
            <p:ph type="title"/>
          </p:nvPr>
        </p:nvSpPr>
        <p:spPr/>
        <p:txBody>
          <a:bodyPr/>
          <a:lstStyle/>
          <a:p>
            <a:r>
              <a:rPr lang="en-US" dirty="0">
                <a:latin typeface="Calibri"/>
                <a:cs typeface="Calibri"/>
              </a:rPr>
              <a:t>What makes an ontology special:</a:t>
            </a:r>
          </a:p>
        </p:txBody>
      </p:sp>
      <p:sp>
        <p:nvSpPr>
          <p:cNvPr id="3" name="Content Placeholder 2">
            <a:extLst>
              <a:ext uri="{FF2B5EF4-FFF2-40B4-BE49-F238E27FC236}">
                <a16:creationId xmlns:a16="http://schemas.microsoft.com/office/drawing/2014/main" id="{D100EE4F-8AC0-DB6D-BBA6-6CB07DF5846E}"/>
              </a:ext>
            </a:extLst>
          </p:cNvPr>
          <p:cNvSpPr>
            <a:spLocks noGrp="1"/>
          </p:cNvSpPr>
          <p:nvPr>
            <p:ph idx="1"/>
          </p:nvPr>
        </p:nvSpPr>
        <p:spPr>
          <a:xfrm>
            <a:off x="1141412" y="1903838"/>
            <a:ext cx="9905999" cy="4075899"/>
          </a:xfrm>
        </p:spPr>
        <p:txBody>
          <a:bodyPr vert="horz" lIns="91440" tIns="45720" rIns="91440" bIns="45720" rtlCol="0" anchor="t">
            <a:noAutofit/>
          </a:bodyPr>
          <a:lstStyle/>
          <a:p>
            <a:r>
              <a:rPr lang="en-US" sz="2800" b="1" dirty="0">
                <a:latin typeface="Calibri"/>
                <a:cs typeface="Arial"/>
              </a:rPr>
              <a:t>Shared Understanding</a:t>
            </a:r>
            <a:r>
              <a:rPr lang="en-US" sz="2800" dirty="0">
                <a:latin typeface="Calibri"/>
                <a:cs typeface="Arial"/>
              </a:rPr>
              <a:t>: They provide a common understanding of a domain, which is useful for communication between people and systems.</a:t>
            </a:r>
            <a:endParaRPr lang="en-US" sz="2800">
              <a:latin typeface="Calibri"/>
              <a:cs typeface="Arial"/>
            </a:endParaRPr>
          </a:p>
          <a:p>
            <a:r>
              <a:rPr lang="en-US" sz="2800" b="1" dirty="0">
                <a:latin typeface="Calibri"/>
                <a:cs typeface="Arial"/>
              </a:rPr>
              <a:t>Reusability</a:t>
            </a:r>
            <a:r>
              <a:rPr lang="en-US" sz="2800" dirty="0">
                <a:latin typeface="Calibri"/>
                <a:cs typeface="Arial"/>
              </a:rPr>
              <a:t>: Ontologies can be reused across different applications and domains, making them versatile.</a:t>
            </a:r>
            <a:endParaRPr lang="en-US" sz="2800">
              <a:latin typeface="Calibri"/>
              <a:cs typeface="Arial"/>
            </a:endParaRPr>
          </a:p>
          <a:p>
            <a:r>
              <a:rPr lang="en-US" sz="2800" b="1" dirty="0">
                <a:latin typeface="Calibri"/>
                <a:cs typeface="Arial"/>
              </a:rPr>
              <a:t>Reasoning</a:t>
            </a:r>
            <a:r>
              <a:rPr lang="en-US" sz="2800" dirty="0">
                <a:latin typeface="Calibri"/>
                <a:cs typeface="Arial"/>
              </a:rPr>
              <a:t>: They support logical reasoning, allowing systems to infer new information or check the consistency of the data.</a:t>
            </a:r>
            <a:endParaRPr lang="en-US" sz="2800">
              <a:latin typeface="Calibri"/>
              <a:cs typeface="Arial"/>
            </a:endParaRPr>
          </a:p>
          <a:p>
            <a:endParaRPr lang="en-US" sz="2800" dirty="0">
              <a:latin typeface="Calibri"/>
              <a:cs typeface="Calibri"/>
            </a:endParaRPr>
          </a:p>
        </p:txBody>
      </p:sp>
    </p:spTree>
    <p:extLst>
      <p:ext uri="{BB962C8B-B14F-4D97-AF65-F5344CB8AC3E}">
        <p14:creationId xmlns:p14="http://schemas.microsoft.com/office/powerpoint/2010/main" val="4388312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EDF0E5-9D76-8241-F5B8-76FED8BFE8BF}"/>
              </a:ext>
            </a:extLst>
          </p:cNvPr>
          <p:cNvSpPr>
            <a:spLocks noGrp="1"/>
          </p:cNvSpPr>
          <p:nvPr>
            <p:ph type="ctrTitle"/>
          </p:nvPr>
        </p:nvSpPr>
        <p:spPr/>
        <p:txBody>
          <a:bodyPr/>
          <a:lstStyle/>
          <a:p>
            <a:r>
              <a:rPr lang="en-US" dirty="0">
                <a:latin typeface="Calibri"/>
                <a:cs typeface="Calibri"/>
              </a:rPr>
              <a:t>How do ontologies and knowledge graphs differ?</a:t>
            </a:r>
          </a:p>
        </p:txBody>
      </p:sp>
    </p:spTree>
    <p:extLst>
      <p:ext uri="{BB962C8B-B14F-4D97-AF65-F5344CB8AC3E}">
        <p14:creationId xmlns:p14="http://schemas.microsoft.com/office/powerpoint/2010/main" val="331011561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8478C-B378-A5D3-7908-03C4F3818F99}"/>
              </a:ext>
            </a:extLst>
          </p:cNvPr>
          <p:cNvSpPr>
            <a:spLocks noGrp="1"/>
          </p:cNvSpPr>
          <p:nvPr>
            <p:ph type="title"/>
          </p:nvPr>
        </p:nvSpPr>
        <p:spPr>
          <a:xfrm>
            <a:off x="1141413" y="241446"/>
            <a:ext cx="9905998" cy="1478570"/>
          </a:xfrm>
        </p:spPr>
        <p:txBody>
          <a:bodyPr/>
          <a:lstStyle/>
          <a:p>
            <a:r>
              <a:rPr lang="en-US" err="1">
                <a:latin typeface="Calibri"/>
                <a:cs typeface="Calibri"/>
              </a:rPr>
              <a:t>OntologY</a:t>
            </a:r>
            <a:r>
              <a:rPr lang="en-US" dirty="0">
                <a:latin typeface="Calibri"/>
                <a:cs typeface="Calibri"/>
              </a:rPr>
              <a:t>:</a:t>
            </a:r>
          </a:p>
        </p:txBody>
      </p:sp>
      <p:sp>
        <p:nvSpPr>
          <p:cNvPr id="3" name="Content Placeholder 2">
            <a:extLst>
              <a:ext uri="{FF2B5EF4-FFF2-40B4-BE49-F238E27FC236}">
                <a16:creationId xmlns:a16="http://schemas.microsoft.com/office/drawing/2014/main" id="{7B1C6CAF-D890-C365-CE5C-EAE8A29A9589}"/>
              </a:ext>
            </a:extLst>
          </p:cNvPr>
          <p:cNvSpPr>
            <a:spLocks noGrp="1"/>
          </p:cNvSpPr>
          <p:nvPr>
            <p:ph idx="1"/>
          </p:nvPr>
        </p:nvSpPr>
        <p:spPr>
          <a:xfrm>
            <a:off x="1141412" y="1715301"/>
            <a:ext cx="9905999" cy="4412571"/>
          </a:xfrm>
        </p:spPr>
        <p:txBody>
          <a:bodyPr vert="horz" lIns="91440" tIns="45720" rIns="91440" bIns="45720" rtlCol="0" anchor="t">
            <a:noAutofit/>
          </a:bodyPr>
          <a:lstStyle/>
          <a:p>
            <a:r>
              <a:rPr lang="en-US" b="1" dirty="0">
                <a:latin typeface="Calibri"/>
                <a:cs typeface="Arial"/>
              </a:rPr>
              <a:t>Definition</a:t>
            </a:r>
            <a:r>
              <a:rPr lang="en-US" dirty="0">
                <a:latin typeface="Calibri"/>
                <a:cs typeface="Arial"/>
              </a:rPr>
              <a:t>: A formal, structured framework that defines the concepts, entities, and relationships within a particular domain. It serves as a blueprint or schema that specifies what kinds of things exist in that domain and how they can relate to each other.</a:t>
            </a:r>
            <a:endParaRPr lang="en-US">
              <a:latin typeface="Calibri"/>
              <a:cs typeface="Calibri"/>
            </a:endParaRPr>
          </a:p>
          <a:p>
            <a:r>
              <a:rPr lang="en-US" b="1" dirty="0">
                <a:latin typeface="Calibri"/>
                <a:cs typeface="Arial"/>
              </a:rPr>
              <a:t>Purpose</a:t>
            </a:r>
            <a:r>
              <a:rPr lang="en-US" dirty="0">
                <a:latin typeface="Calibri"/>
                <a:cs typeface="Arial"/>
              </a:rPr>
              <a:t>: To provide a shared vocabulary and enable consistent data modeling and reasoning.</a:t>
            </a:r>
            <a:endParaRPr lang="en-US">
              <a:latin typeface="Calibri"/>
              <a:cs typeface="Calibri"/>
            </a:endParaRPr>
          </a:p>
          <a:p>
            <a:r>
              <a:rPr lang="en-US" b="1" dirty="0">
                <a:latin typeface="Calibri"/>
                <a:cs typeface="Arial"/>
              </a:rPr>
              <a:t>Components</a:t>
            </a:r>
            <a:r>
              <a:rPr lang="en-US" dirty="0">
                <a:latin typeface="Calibri"/>
                <a:cs typeface="Arial"/>
              </a:rPr>
              <a:t>: Includes classes (or types), properties (or attributes), and relationships (or connections). It may also include rules and constraints to govern these elements.</a:t>
            </a:r>
            <a:endParaRPr lang="en-US">
              <a:latin typeface="Calibri"/>
              <a:cs typeface="Calibri"/>
            </a:endParaRPr>
          </a:p>
          <a:p>
            <a:endParaRPr lang="en-US" dirty="0">
              <a:latin typeface="Calibri"/>
              <a:cs typeface="Calibri"/>
            </a:endParaRPr>
          </a:p>
        </p:txBody>
      </p:sp>
    </p:spTree>
    <p:extLst>
      <p:ext uri="{BB962C8B-B14F-4D97-AF65-F5344CB8AC3E}">
        <p14:creationId xmlns:p14="http://schemas.microsoft.com/office/powerpoint/2010/main" val="29985810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8478C-B378-A5D3-7908-03C4F3818F99}"/>
              </a:ext>
            </a:extLst>
          </p:cNvPr>
          <p:cNvSpPr>
            <a:spLocks noGrp="1"/>
          </p:cNvSpPr>
          <p:nvPr>
            <p:ph type="title"/>
          </p:nvPr>
        </p:nvSpPr>
        <p:spPr>
          <a:xfrm>
            <a:off x="1141413" y="241446"/>
            <a:ext cx="9905998" cy="1478570"/>
          </a:xfrm>
        </p:spPr>
        <p:txBody>
          <a:bodyPr/>
          <a:lstStyle/>
          <a:p>
            <a:r>
              <a:rPr lang="en-US" dirty="0">
                <a:latin typeface="Calibri"/>
                <a:cs typeface="Calibri"/>
              </a:rPr>
              <a:t>Knowledge graph:</a:t>
            </a:r>
            <a:endParaRPr lang="en-US" dirty="0">
              <a:solidFill>
                <a:srgbClr val="000000"/>
              </a:solidFill>
              <a:latin typeface="Calibri"/>
              <a:cs typeface="Calibri"/>
            </a:endParaRPr>
          </a:p>
        </p:txBody>
      </p:sp>
      <p:sp>
        <p:nvSpPr>
          <p:cNvPr id="3" name="Content Placeholder 2">
            <a:extLst>
              <a:ext uri="{FF2B5EF4-FFF2-40B4-BE49-F238E27FC236}">
                <a16:creationId xmlns:a16="http://schemas.microsoft.com/office/drawing/2014/main" id="{7B1C6CAF-D890-C365-CE5C-EAE8A29A9589}"/>
              </a:ext>
            </a:extLst>
          </p:cNvPr>
          <p:cNvSpPr>
            <a:spLocks noGrp="1"/>
          </p:cNvSpPr>
          <p:nvPr>
            <p:ph idx="1"/>
          </p:nvPr>
        </p:nvSpPr>
        <p:spPr>
          <a:xfrm>
            <a:off x="1141412" y="1715301"/>
            <a:ext cx="9905999" cy="4466999"/>
          </a:xfrm>
        </p:spPr>
        <p:txBody>
          <a:bodyPr vert="horz" lIns="91440" tIns="45720" rIns="91440" bIns="45720" rtlCol="0" anchor="t">
            <a:noAutofit/>
          </a:bodyPr>
          <a:lstStyle/>
          <a:p>
            <a:r>
              <a:rPr lang="en-US" b="1" dirty="0">
                <a:latin typeface="Calibri"/>
                <a:cs typeface="Calibri"/>
              </a:rPr>
              <a:t>Definition</a:t>
            </a:r>
            <a:r>
              <a:rPr lang="en-US" dirty="0">
                <a:latin typeface="Calibri"/>
                <a:cs typeface="Calibri"/>
              </a:rPr>
              <a:t>: A data structure that uses the principles defined by an ontology to represent and store actual data about entities and their relationships. It consists of nodes (representing entities) and edges (representing relationships) that form a graph.</a:t>
            </a:r>
          </a:p>
          <a:p>
            <a:r>
              <a:rPr lang="en-US" b="1" dirty="0">
                <a:latin typeface="Calibri"/>
                <a:cs typeface="Calibri"/>
              </a:rPr>
              <a:t>Purpose</a:t>
            </a:r>
            <a:r>
              <a:rPr lang="en-US" dirty="0">
                <a:latin typeface="Calibri"/>
                <a:cs typeface="Calibri"/>
              </a:rPr>
              <a:t>: To organize information in a way that makes it easy to retrieve, understand, and analyze, especially for complex queries and reasoning.</a:t>
            </a:r>
          </a:p>
          <a:p>
            <a:r>
              <a:rPr lang="en-US" b="1" dirty="0">
                <a:latin typeface="Calibri"/>
                <a:cs typeface="Calibri"/>
              </a:rPr>
              <a:t>Components</a:t>
            </a:r>
            <a:r>
              <a:rPr lang="en-US" dirty="0">
                <a:latin typeface="Calibri"/>
                <a:cs typeface="Calibri"/>
              </a:rPr>
              <a:t>: Includes instances of entities (data points or real-world items) and the specific relationships between them, structured according to the rules and definitions provided by an ontology.</a:t>
            </a:r>
          </a:p>
          <a:p>
            <a:endParaRPr lang="en-US" dirty="0">
              <a:latin typeface="Calibri"/>
              <a:cs typeface="Calibri"/>
            </a:endParaRPr>
          </a:p>
          <a:p>
            <a:endParaRPr lang="en-US" dirty="0">
              <a:latin typeface="Calibri"/>
              <a:cs typeface="Arial"/>
            </a:endParaRPr>
          </a:p>
        </p:txBody>
      </p:sp>
    </p:spTree>
    <p:extLst>
      <p:ext uri="{BB962C8B-B14F-4D97-AF65-F5344CB8AC3E}">
        <p14:creationId xmlns:p14="http://schemas.microsoft.com/office/powerpoint/2010/main" val="25467537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1AF1A-1CAC-C57C-2347-C034C438E4EB}"/>
              </a:ext>
            </a:extLst>
          </p:cNvPr>
          <p:cNvSpPr>
            <a:spLocks noGrp="1"/>
          </p:cNvSpPr>
          <p:nvPr>
            <p:ph type="title"/>
          </p:nvPr>
        </p:nvSpPr>
        <p:spPr/>
        <p:txBody>
          <a:bodyPr/>
          <a:lstStyle/>
          <a:p>
            <a:r>
              <a:rPr lang="en-US" dirty="0"/>
              <a:t>Key Differences</a:t>
            </a:r>
          </a:p>
        </p:txBody>
      </p:sp>
      <p:sp>
        <p:nvSpPr>
          <p:cNvPr id="3" name="Content Placeholder 2">
            <a:extLst>
              <a:ext uri="{FF2B5EF4-FFF2-40B4-BE49-F238E27FC236}">
                <a16:creationId xmlns:a16="http://schemas.microsoft.com/office/drawing/2014/main" id="{381BDBA6-3D9B-416A-ADDE-72D0888436DC}"/>
              </a:ext>
            </a:extLst>
          </p:cNvPr>
          <p:cNvSpPr>
            <a:spLocks noGrp="1"/>
          </p:cNvSpPr>
          <p:nvPr>
            <p:ph idx="1"/>
          </p:nvPr>
        </p:nvSpPr>
        <p:spPr/>
        <p:txBody>
          <a:bodyPr vert="horz" lIns="91440" tIns="45720" rIns="91440" bIns="45720" rtlCol="0" anchor="t">
            <a:normAutofit/>
          </a:bodyPr>
          <a:lstStyle/>
          <a:p>
            <a:pPr marL="0" indent="0">
              <a:buNone/>
            </a:pPr>
            <a:r>
              <a:rPr lang="en-US" sz="2800" b="1" dirty="0">
                <a:latin typeface="Calibri"/>
                <a:cs typeface="Arial"/>
              </a:rPr>
              <a:t>Conceptual vs. Data Level</a:t>
            </a:r>
            <a:r>
              <a:rPr lang="en-US" sz="2800" dirty="0">
                <a:latin typeface="Calibri"/>
                <a:cs typeface="Arial"/>
              </a:rPr>
              <a:t>: </a:t>
            </a:r>
            <a:endParaRPr lang="en-US" sz="2800" dirty="0">
              <a:latin typeface="Calibri"/>
              <a:cs typeface="Calibri"/>
            </a:endParaRPr>
          </a:p>
          <a:p>
            <a:pPr marL="0" indent="0">
              <a:buNone/>
            </a:pPr>
            <a:r>
              <a:rPr lang="en-US" sz="2800" dirty="0">
                <a:latin typeface="Calibri"/>
                <a:cs typeface="Arial"/>
              </a:rPr>
              <a:t>An ontology is conceptual and focuses on defining the structure and rules for a domain, while a knowledge graph operates at the data level, storing actual instances and their relationships.</a:t>
            </a:r>
            <a:endParaRPr lang="en-US" sz="2800" dirty="0">
              <a:latin typeface="Calibri"/>
              <a:cs typeface="Calibri"/>
            </a:endParaRPr>
          </a:p>
          <a:p>
            <a:endParaRPr lang="en-US" sz="2800" dirty="0">
              <a:latin typeface="Calibri"/>
              <a:cs typeface="Calibri"/>
            </a:endParaRPr>
          </a:p>
        </p:txBody>
      </p:sp>
    </p:spTree>
    <p:extLst>
      <p:ext uri="{BB962C8B-B14F-4D97-AF65-F5344CB8AC3E}">
        <p14:creationId xmlns:p14="http://schemas.microsoft.com/office/powerpoint/2010/main" val="18939643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1F77A-13A1-17CC-DDDC-E24CAD4DD264}"/>
              </a:ext>
            </a:extLst>
          </p:cNvPr>
          <p:cNvSpPr>
            <a:spLocks noGrp="1"/>
          </p:cNvSpPr>
          <p:nvPr>
            <p:ph type="title"/>
          </p:nvPr>
        </p:nvSpPr>
        <p:spPr>
          <a:xfrm>
            <a:off x="1119096" y="1553818"/>
            <a:ext cx="3856037" cy="1639884"/>
          </a:xfrm>
        </p:spPr>
        <p:txBody>
          <a:bodyPr>
            <a:noAutofit/>
          </a:bodyPr>
          <a:lstStyle/>
          <a:p>
            <a:r>
              <a:rPr lang="en-US" sz="3600" dirty="0">
                <a:latin typeface="Calibri"/>
                <a:cs typeface="Calibri"/>
              </a:rPr>
              <a:t>Knowledge Graphs are everywhere</a:t>
            </a:r>
          </a:p>
        </p:txBody>
      </p:sp>
      <p:sp>
        <p:nvSpPr>
          <p:cNvPr id="3" name="Content Placeholder 2">
            <a:extLst>
              <a:ext uri="{FF2B5EF4-FFF2-40B4-BE49-F238E27FC236}">
                <a16:creationId xmlns:a16="http://schemas.microsoft.com/office/drawing/2014/main" id="{F07208FD-54C6-F987-AD12-69AB904D8948}"/>
              </a:ext>
            </a:extLst>
          </p:cNvPr>
          <p:cNvSpPr>
            <a:spLocks noGrp="1"/>
          </p:cNvSpPr>
          <p:nvPr>
            <p:ph idx="1"/>
          </p:nvPr>
        </p:nvSpPr>
        <p:spPr>
          <a:xfrm>
            <a:off x="5156200" y="592666"/>
            <a:ext cx="6710718" cy="5198534"/>
          </a:xfrm>
        </p:spPr>
        <p:txBody>
          <a:bodyPr vert="horz" lIns="91440" tIns="45720" rIns="91440" bIns="45720" rtlCol="0" anchor="ctr">
            <a:noAutofit/>
          </a:bodyPr>
          <a:lstStyle/>
          <a:p>
            <a:r>
              <a:rPr lang="en-US" sz="2800" dirty="0">
                <a:latin typeface="Calibri"/>
                <a:ea typeface="+mn-lt"/>
                <a:cs typeface="Calibri"/>
              </a:rPr>
              <a:t>Search Engines (Google Knowledge Graph)</a:t>
            </a:r>
          </a:p>
          <a:p>
            <a:r>
              <a:rPr lang="en-US" sz="2800" dirty="0">
                <a:latin typeface="Calibri"/>
                <a:ea typeface="+mn-lt"/>
                <a:cs typeface="Calibri"/>
              </a:rPr>
              <a:t>Social Networks (Facebook Social Graph)</a:t>
            </a:r>
          </a:p>
          <a:p>
            <a:r>
              <a:rPr lang="en-US" sz="2800" dirty="0">
                <a:latin typeface="Calibri"/>
                <a:ea typeface="+mn-lt"/>
                <a:cs typeface="Calibri"/>
              </a:rPr>
              <a:t>Natural Language Processing</a:t>
            </a:r>
          </a:p>
          <a:p>
            <a:r>
              <a:rPr lang="en-US" sz="2800" dirty="0">
                <a:latin typeface="Calibri"/>
                <a:ea typeface="+mn-lt"/>
                <a:cs typeface="Calibri"/>
              </a:rPr>
              <a:t>Recommendation Systems </a:t>
            </a:r>
          </a:p>
          <a:p>
            <a:r>
              <a:rPr lang="en-US" sz="2800" dirty="0">
                <a:latin typeface="Calibri"/>
                <a:ea typeface="+mn-lt"/>
                <a:cs typeface="Calibri"/>
              </a:rPr>
              <a:t>Data Integration</a:t>
            </a:r>
            <a:endParaRPr lang="en-US" sz="2800" dirty="0">
              <a:latin typeface="Calibri"/>
              <a:ea typeface="+mn-lt"/>
              <a:cs typeface="Arial"/>
            </a:endParaRPr>
          </a:p>
        </p:txBody>
      </p:sp>
    </p:spTree>
    <p:extLst>
      <p:ext uri="{BB962C8B-B14F-4D97-AF65-F5344CB8AC3E}">
        <p14:creationId xmlns:p14="http://schemas.microsoft.com/office/powerpoint/2010/main" val="4855455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1AF1A-1CAC-C57C-2347-C034C438E4EB}"/>
              </a:ext>
            </a:extLst>
          </p:cNvPr>
          <p:cNvSpPr>
            <a:spLocks noGrp="1"/>
          </p:cNvSpPr>
          <p:nvPr>
            <p:ph type="title"/>
          </p:nvPr>
        </p:nvSpPr>
        <p:spPr/>
        <p:txBody>
          <a:bodyPr/>
          <a:lstStyle/>
          <a:p>
            <a:r>
              <a:rPr lang="en-US" dirty="0"/>
              <a:t>Key Differences</a:t>
            </a:r>
          </a:p>
        </p:txBody>
      </p:sp>
      <p:sp>
        <p:nvSpPr>
          <p:cNvPr id="3" name="Content Placeholder 2">
            <a:extLst>
              <a:ext uri="{FF2B5EF4-FFF2-40B4-BE49-F238E27FC236}">
                <a16:creationId xmlns:a16="http://schemas.microsoft.com/office/drawing/2014/main" id="{381BDBA6-3D9B-416A-ADDE-72D0888436DC}"/>
              </a:ext>
            </a:extLst>
          </p:cNvPr>
          <p:cNvSpPr>
            <a:spLocks noGrp="1"/>
          </p:cNvSpPr>
          <p:nvPr>
            <p:ph idx="1"/>
          </p:nvPr>
        </p:nvSpPr>
        <p:spPr/>
        <p:txBody>
          <a:bodyPr vert="horz" lIns="91440" tIns="45720" rIns="91440" bIns="45720" rtlCol="0" anchor="t">
            <a:normAutofit/>
          </a:bodyPr>
          <a:lstStyle/>
          <a:p>
            <a:pPr marL="0" indent="0">
              <a:buNone/>
            </a:pPr>
            <a:r>
              <a:rPr lang="en-US" sz="2800" b="1" dirty="0">
                <a:latin typeface="Calibri"/>
                <a:cs typeface="Arial"/>
              </a:rPr>
              <a:t>Schema vs. Data</a:t>
            </a:r>
            <a:r>
              <a:rPr lang="en-US" sz="2800" dirty="0">
                <a:latin typeface="Calibri"/>
                <a:cs typeface="Arial"/>
              </a:rPr>
              <a:t>: </a:t>
            </a:r>
            <a:endParaRPr lang="en-US" dirty="0"/>
          </a:p>
          <a:p>
            <a:pPr marL="0" indent="0">
              <a:buNone/>
            </a:pPr>
            <a:r>
              <a:rPr lang="en-US" sz="2800" dirty="0">
                <a:latin typeface="Calibri"/>
                <a:cs typeface="Arial"/>
              </a:rPr>
              <a:t>An ontology serves as a schema or template for the knowledge graph, which contains the actual data. The ontology defines the types of nodes and edges, while the knowledge graph populates this structure with specific data.</a:t>
            </a:r>
          </a:p>
        </p:txBody>
      </p:sp>
    </p:spTree>
    <p:extLst>
      <p:ext uri="{BB962C8B-B14F-4D97-AF65-F5344CB8AC3E}">
        <p14:creationId xmlns:p14="http://schemas.microsoft.com/office/powerpoint/2010/main" val="304289078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1AF1A-1CAC-C57C-2347-C034C438E4EB}"/>
              </a:ext>
            </a:extLst>
          </p:cNvPr>
          <p:cNvSpPr>
            <a:spLocks noGrp="1"/>
          </p:cNvSpPr>
          <p:nvPr>
            <p:ph type="title"/>
          </p:nvPr>
        </p:nvSpPr>
        <p:spPr/>
        <p:txBody>
          <a:bodyPr/>
          <a:lstStyle/>
          <a:p>
            <a:r>
              <a:rPr lang="en-US" dirty="0"/>
              <a:t>Key Differences</a:t>
            </a:r>
          </a:p>
        </p:txBody>
      </p:sp>
      <p:sp>
        <p:nvSpPr>
          <p:cNvPr id="3" name="Content Placeholder 2">
            <a:extLst>
              <a:ext uri="{FF2B5EF4-FFF2-40B4-BE49-F238E27FC236}">
                <a16:creationId xmlns:a16="http://schemas.microsoft.com/office/drawing/2014/main" id="{381BDBA6-3D9B-416A-ADDE-72D0888436DC}"/>
              </a:ext>
            </a:extLst>
          </p:cNvPr>
          <p:cNvSpPr>
            <a:spLocks noGrp="1"/>
          </p:cNvSpPr>
          <p:nvPr>
            <p:ph idx="1"/>
          </p:nvPr>
        </p:nvSpPr>
        <p:spPr/>
        <p:txBody>
          <a:bodyPr vert="horz" lIns="91440" tIns="45720" rIns="91440" bIns="45720" rtlCol="0" anchor="t">
            <a:normAutofit/>
          </a:bodyPr>
          <a:lstStyle/>
          <a:p>
            <a:pPr marL="0" indent="0">
              <a:buNone/>
            </a:pPr>
            <a:r>
              <a:rPr lang="en-US" sz="2800" b="1" dirty="0">
                <a:latin typeface="Calibri"/>
                <a:cs typeface="Arial"/>
              </a:rPr>
              <a:t>Usage</a:t>
            </a:r>
            <a:r>
              <a:rPr lang="en-US" sz="2800" dirty="0">
                <a:latin typeface="Calibri"/>
                <a:cs typeface="Arial"/>
              </a:rPr>
              <a:t>: </a:t>
            </a:r>
            <a:endParaRPr lang="en-US"/>
          </a:p>
          <a:p>
            <a:pPr marL="0" indent="0">
              <a:buNone/>
            </a:pPr>
            <a:r>
              <a:rPr lang="en-US" sz="2800" dirty="0">
                <a:latin typeface="Calibri"/>
                <a:cs typeface="Arial"/>
              </a:rPr>
              <a:t>An ontology can exist independently of a knowledge graph and be used for various purposes, including data integration, semantic search, and reasoning. A knowledge graph, however, is typically built using an ontology and is used to manage and explore data in a structured way.</a:t>
            </a:r>
            <a:endParaRPr lang="en-US"/>
          </a:p>
        </p:txBody>
      </p:sp>
    </p:spTree>
    <p:extLst>
      <p:ext uri="{BB962C8B-B14F-4D97-AF65-F5344CB8AC3E}">
        <p14:creationId xmlns:p14="http://schemas.microsoft.com/office/powerpoint/2010/main" val="363160694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A6B0E-B7C7-446B-668E-BC45E996AA70}"/>
              </a:ext>
            </a:extLst>
          </p:cNvPr>
          <p:cNvSpPr>
            <a:spLocks noGrp="1"/>
          </p:cNvSpPr>
          <p:nvPr>
            <p:ph type="title"/>
          </p:nvPr>
        </p:nvSpPr>
        <p:spPr/>
        <p:txBody>
          <a:bodyPr/>
          <a:lstStyle/>
          <a:p>
            <a:r>
              <a:rPr lang="en-US" dirty="0"/>
              <a:t>Ontology Example:</a:t>
            </a:r>
          </a:p>
        </p:txBody>
      </p:sp>
      <p:sp>
        <p:nvSpPr>
          <p:cNvPr id="3" name="Content Placeholder 2">
            <a:extLst>
              <a:ext uri="{FF2B5EF4-FFF2-40B4-BE49-F238E27FC236}">
                <a16:creationId xmlns:a16="http://schemas.microsoft.com/office/drawing/2014/main" id="{3606CF8F-370E-10BA-3DDA-67A78733DA77}"/>
              </a:ext>
            </a:extLst>
          </p:cNvPr>
          <p:cNvSpPr>
            <a:spLocks noGrp="1"/>
          </p:cNvSpPr>
          <p:nvPr>
            <p:ph idx="1"/>
          </p:nvPr>
        </p:nvSpPr>
        <p:spPr/>
        <p:txBody>
          <a:bodyPr vert="horz" lIns="91440" tIns="45720" rIns="91440" bIns="45720" rtlCol="0" anchor="t">
            <a:normAutofit/>
          </a:bodyPr>
          <a:lstStyle/>
          <a:p>
            <a:r>
              <a:rPr lang="en-US" dirty="0">
                <a:latin typeface="Calibri"/>
                <a:cs typeface="Arial"/>
              </a:rPr>
              <a:t>- Classes: "Person," "Book," "Author"</a:t>
            </a:r>
            <a:endParaRPr lang="en-US">
              <a:latin typeface="Calibri"/>
              <a:cs typeface="Calibri"/>
            </a:endParaRPr>
          </a:p>
          <a:p>
            <a:r>
              <a:rPr lang="en-US" dirty="0">
                <a:latin typeface="Calibri"/>
                <a:cs typeface="Arial"/>
              </a:rPr>
              <a:t>- Relationships: "writes" (Author -&gt; Book), "reads" (Person -&gt; Book)</a:t>
            </a:r>
            <a:endParaRPr lang="en-US">
              <a:latin typeface="Calibri"/>
              <a:cs typeface="Calibri"/>
            </a:endParaRPr>
          </a:p>
          <a:p>
            <a:r>
              <a:rPr lang="en-US" dirty="0">
                <a:latin typeface="Calibri"/>
                <a:cs typeface="Arial"/>
              </a:rPr>
              <a:t>- Attributes: For "Person": name, age; For "Book": title, genre</a:t>
            </a:r>
            <a:endParaRPr lang="en-US">
              <a:latin typeface="Calibri"/>
              <a:cs typeface="Calibri"/>
            </a:endParaRPr>
          </a:p>
          <a:p>
            <a:pPr marL="0" indent="0">
              <a:buNone/>
            </a:pPr>
            <a:endParaRPr lang="en-US" sz="2800" dirty="0">
              <a:latin typeface="Calibri"/>
              <a:cs typeface="Calibri"/>
            </a:endParaRPr>
          </a:p>
        </p:txBody>
      </p:sp>
    </p:spTree>
    <p:extLst>
      <p:ext uri="{BB962C8B-B14F-4D97-AF65-F5344CB8AC3E}">
        <p14:creationId xmlns:p14="http://schemas.microsoft.com/office/powerpoint/2010/main" val="209659766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A6B0E-B7C7-446B-668E-BC45E996AA70}"/>
              </a:ext>
            </a:extLst>
          </p:cNvPr>
          <p:cNvSpPr>
            <a:spLocks noGrp="1"/>
          </p:cNvSpPr>
          <p:nvPr>
            <p:ph type="title"/>
          </p:nvPr>
        </p:nvSpPr>
        <p:spPr/>
        <p:txBody>
          <a:bodyPr/>
          <a:lstStyle/>
          <a:p>
            <a:r>
              <a:rPr lang="en-US" dirty="0"/>
              <a:t>Knowledge graph example</a:t>
            </a:r>
          </a:p>
        </p:txBody>
      </p:sp>
      <p:sp>
        <p:nvSpPr>
          <p:cNvPr id="3" name="Content Placeholder 2">
            <a:extLst>
              <a:ext uri="{FF2B5EF4-FFF2-40B4-BE49-F238E27FC236}">
                <a16:creationId xmlns:a16="http://schemas.microsoft.com/office/drawing/2014/main" id="{3606CF8F-370E-10BA-3DDA-67A78733DA77}"/>
              </a:ext>
            </a:extLst>
          </p:cNvPr>
          <p:cNvSpPr>
            <a:spLocks noGrp="1"/>
          </p:cNvSpPr>
          <p:nvPr>
            <p:ph idx="1"/>
          </p:nvPr>
        </p:nvSpPr>
        <p:spPr/>
        <p:txBody>
          <a:bodyPr vert="horz" lIns="91440" tIns="45720" rIns="91440" bIns="45720" rtlCol="0" anchor="t">
            <a:noAutofit/>
          </a:bodyPr>
          <a:lstStyle/>
          <a:p>
            <a:r>
              <a:rPr lang="en-US">
                <a:latin typeface="Calibri"/>
                <a:cs typeface="Arial"/>
              </a:rPr>
              <a:t>- Nodes: "Alice," "Bob," "The Great Gatsby," "F. Scott Fitzgerald"</a:t>
            </a:r>
            <a:endParaRPr lang="en-US"/>
          </a:p>
          <a:p>
            <a:r>
              <a:rPr lang="en-US" dirty="0">
                <a:latin typeface="Calibri"/>
                <a:cs typeface="Arial"/>
              </a:rPr>
              <a:t>- Edges: "Alice reads The Great Gatsby," "F. Scott Fitzgerald writes The Great Gatsby"</a:t>
            </a:r>
          </a:p>
          <a:p>
            <a:r>
              <a:rPr lang="en-US" dirty="0">
                <a:latin typeface="Calibri"/>
                <a:cs typeface="Arial"/>
              </a:rPr>
              <a:t>- Attributes: Alice (name: "Alice", age: 30), The Great Gatsby (title: "The Great Gatsby", genre: "Novel")</a:t>
            </a:r>
            <a:br>
              <a:rPr lang="en-US" dirty="0">
                <a:latin typeface="Calibri"/>
                <a:cs typeface="Arial"/>
              </a:rPr>
            </a:br>
            <a:endParaRPr lang="en-US">
              <a:latin typeface="Calibri"/>
              <a:cs typeface="Arial"/>
            </a:endParaRPr>
          </a:p>
          <a:p>
            <a:pPr marL="0" indent="0">
              <a:buNone/>
            </a:pPr>
            <a:endParaRPr lang="en-US" dirty="0">
              <a:latin typeface="Calibri"/>
              <a:cs typeface="Calibri"/>
            </a:endParaRPr>
          </a:p>
        </p:txBody>
      </p:sp>
    </p:spTree>
    <p:extLst>
      <p:ext uri="{BB962C8B-B14F-4D97-AF65-F5344CB8AC3E}">
        <p14:creationId xmlns:p14="http://schemas.microsoft.com/office/powerpoint/2010/main" val="106117694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6CF07-D80A-0DBF-1812-45A8D9133B9E}"/>
              </a:ext>
            </a:extLst>
          </p:cNvPr>
          <p:cNvSpPr>
            <a:spLocks noGrp="1"/>
          </p:cNvSpPr>
          <p:nvPr>
            <p:ph type="title"/>
          </p:nvPr>
        </p:nvSpPr>
        <p:spPr/>
        <p:txBody>
          <a:bodyPr/>
          <a:lstStyle/>
          <a:p>
            <a:r>
              <a:rPr lang="en-US" dirty="0"/>
              <a:t>Ontology vs Knowledge Graph</a:t>
            </a:r>
          </a:p>
        </p:txBody>
      </p:sp>
      <p:sp>
        <p:nvSpPr>
          <p:cNvPr id="3" name="Content Placeholder 2">
            <a:extLst>
              <a:ext uri="{FF2B5EF4-FFF2-40B4-BE49-F238E27FC236}">
                <a16:creationId xmlns:a16="http://schemas.microsoft.com/office/drawing/2014/main" id="{643AF0BE-5305-52A0-E154-6CAB24B9E046}"/>
              </a:ext>
            </a:extLst>
          </p:cNvPr>
          <p:cNvSpPr>
            <a:spLocks noGrp="1"/>
          </p:cNvSpPr>
          <p:nvPr>
            <p:ph idx="1"/>
          </p:nvPr>
        </p:nvSpPr>
        <p:spPr/>
        <p:txBody>
          <a:bodyPr vert="horz" lIns="91440" tIns="45720" rIns="91440" bIns="45720" rtlCol="0" anchor="t">
            <a:normAutofit/>
          </a:bodyPr>
          <a:lstStyle/>
          <a:p>
            <a:pPr marL="0" indent="0">
              <a:buNone/>
            </a:pPr>
            <a:r>
              <a:rPr lang="en-US" sz="2800" dirty="0">
                <a:latin typeface="Calibri"/>
                <a:cs typeface="Arial"/>
              </a:rPr>
              <a:t>In summary, an ontology provides the structure and rules, and a knowledge graph uses that structure to store and manage data. They are complementary tools often used together to manage complex information systems.</a:t>
            </a:r>
            <a:endParaRPr lang="en-US" sz="2800" dirty="0">
              <a:latin typeface="Calibri"/>
              <a:cs typeface="Calibri"/>
            </a:endParaRPr>
          </a:p>
        </p:txBody>
      </p:sp>
    </p:spTree>
    <p:extLst>
      <p:ext uri="{BB962C8B-B14F-4D97-AF65-F5344CB8AC3E}">
        <p14:creationId xmlns:p14="http://schemas.microsoft.com/office/powerpoint/2010/main" val="18268271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1C9A8-CA7D-B749-D0DC-36E0C35D81F1}"/>
              </a:ext>
            </a:extLst>
          </p:cNvPr>
          <p:cNvSpPr>
            <a:spLocks noGrp="1"/>
          </p:cNvSpPr>
          <p:nvPr>
            <p:ph type="title"/>
          </p:nvPr>
        </p:nvSpPr>
        <p:spPr/>
        <p:txBody>
          <a:bodyPr/>
          <a:lstStyle/>
          <a:p>
            <a:r>
              <a:rPr lang="en-US" dirty="0">
                <a:latin typeface="Calibri"/>
                <a:cs typeface="Calibri"/>
              </a:rPr>
              <a:t>Making a Knowledge graph</a:t>
            </a:r>
          </a:p>
        </p:txBody>
      </p:sp>
      <p:sp>
        <p:nvSpPr>
          <p:cNvPr id="9" name="Content Placeholder 2">
            <a:extLst>
              <a:ext uri="{FF2B5EF4-FFF2-40B4-BE49-F238E27FC236}">
                <a16:creationId xmlns:a16="http://schemas.microsoft.com/office/drawing/2014/main" id="{B23732F5-22C9-8FAD-299D-09864A9351DC}"/>
              </a:ext>
            </a:extLst>
          </p:cNvPr>
          <p:cNvSpPr>
            <a:spLocks noGrp="1"/>
          </p:cNvSpPr>
          <p:nvPr>
            <p:ph idx="1"/>
          </p:nvPr>
        </p:nvSpPr>
        <p:spPr>
          <a:xfrm>
            <a:off x="1141412" y="2249487"/>
            <a:ext cx="9905999" cy="3541714"/>
          </a:xfrm>
        </p:spPr>
        <p:txBody>
          <a:bodyPr vert="horz" lIns="91440" tIns="45720" rIns="91440" bIns="45720" rtlCol="0" anchor="t">
            <a:normAutofit/>
          </a:bodyPr>
          <a:lstStyle/>
          <a:p>
            <a:pPr marL="457200" indent="-457200">
              <a:buAutoNum type="arabicPeriod"/>
            </a:pPr>
            <a:r>
              <a:rPr lang="en-US" dirty="0">
                <a:ea typeface="+mn-lt"/>
                <a:cs typeface="+mn-lt"/>
              </a:rPr>
              <a:t>Data Collection and Preprocessing</a:t>
            </a:r>
            <a:endParaRPr lang="en-US"/>
          </a:p>
          <a:p>
            <a:pPr marL="457200" indent="-457200">
              <a:buAutoNum type="arabicPeriod"/>
            </a:pPr>
            <a:r>
              <a:rPr lang="en-US" dirty="0">
                <a:ea typeface="+mn-lt"/>
                <a:cs typeface="+mn-lt"/>
              </a:rPr>
              <a:t>Entity Recognition and Extraction</a:t>
            </a:r>
            <a:endParaRPr lang="en-US">
              <a:ea typeface="+mn-lt"/>
              <a:cs typeface="+mn-lt"/>
            </a:endParaRPr>
          </a:p>
          <a:p>
            <a:pPr marL="457200" indent="-457200">
              <a:buAutoNum type="arabicPeriod"/>
            </a:pPr>
            <a:r>
              <a:rPr lang="en-US" dirty="0">
                <a:latin typeface="TW Cen MT"/>
                <a:ea typeface="+mn-lt"/>
                <a:cs typeface="+mn-lt"/>
              </a:rPr>
              <a:t>Ontology Development</a:t>
            </a:r>
            <a:endParaRPr lang="en-US" dirty="0">
              <a:ea typeface="+mn-lt"/>
              <a:cs typeface="+mn-lt"/>
            </a:endParaRPr>
          </a:p>
          <a:p>
            <a:pPr marL="457200" indent="-457200">
              <a:buAutoNum type="arabicPeriod"/>
            </a:pPr>
            <a:r>
              <a:rPr lang="en-US" dirty="0">
                <a:ea typeface="+mn-lt"/>
                <a:cs typeface="+mn-lt"/>
              </a:rPr>
              <a:t>Relationship Extraction</a:t>
            </a:r>
          </a:p>
          <a:p>
            <a:pPr marL="457200" indent="-457200">
              <a:buAutoNum type="arabicPeriod"/>
            </a:pPr>
            <a:r>
              <a:rPr lang="en-US" dirty="0">
                <a:latin typeface="TW Cen MT"/>
                <a:ea typeface="+mn-lt"/>
                <a:cs typeface="+mn-lt"/>
              </a:rPr>
              <a:t>Data Integration and Knowledge Graph Construction</a:t>
            </a:r>
          </a:p>
          <a:p>
            <a:pPr marL="457200" indent="-457200">
              <a:buAutoNum type="arabicPeriod"/>
            </a:pPr>
            <a:r>
              <a:rPr lang="en-US" dirty="0">
                <a:latin typeface="TW Cen MT"/>
                <a:ea typeface="+mn-lt"/>
                <a:cs typeface="+mn-lt"/>
              </a:rPr>
              <a:t>Iteration and Enrichment</a:t>
            </a:r>
            <a:endParaRPr lang="en-US" dirty="0">
              <a:latin typeface="TW Cen MT"/>
            </a:endParaRPr>
          </a:p>
        </p:txBody>
      </p:sp>
    </p:spTree>
    <p:extLst>
      <p:ext uri="{BB962C8B-B14F-4D97-AF65-F5344CB8AC3E}">
        <p14:creationId xmlns:p14="http://schemas.microsoft.com/office/powerpoint/2010/main" val="86396448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1C9A8-CA7D-B749-D0DC-36E0C35D81F1}"/>
              </a:ext>
            </a:extLst>
          </p:cNvPr>
          <p:cNvSpPr>
            <a:spLocks noGrp="1"/>
          </p:cNvSpPr>
          <p:nvPr>
            <p:ph type="title"/>
          </p:nvPr>
        </p:nvSpPr>
        <p:spPr/>
        <p:txBody>
          <a:bodyPr/>
          <a:lstStyle/>
          <a:p>
            <a:r>
              <a:rPr lang="en-US" dirty="0">
                <a:latin typeface="Calibri"/>
                <a:cs typeface="Calibri"/>
              </a:rPr>
              <a:t>Making a Knowledge graph</a:t>
            </a:r>
            <a:endParaRPr lang="en-US" dirty="0">
              <a:solidFill>
                <a:srgbClr val="000000"/>
              </a:solidFill>
              <a:latin typeface="Calibri"/>
              <a:cs typeface="Calibri"/>
            </a:endParaRPr>
          </a:p>
        </p:txBody>
      </p:sp>
      <p:sp>
        <p:nvSpPr>
          <p:cNvPr id="3" name="Content Placeholder 2">
            <a:extLst>
              <a:ext uri="{FF2B5EF4-FFF2-40B4-BE49-F238E27FC236}">
                <a16:creationId xmlns:a16="http://schemas.microsoft.com/office/drawing/2014/main" id="{3FDE4120-1B24-C3E1-CC35-3E31EE13E98E}"/>
              </a:ext>
            </a:extLst>
          </p:cNvPr>
          <p:cNvSpPr>
            <a:spLocks noGrp="1"/>
          </p:cNvSpPr>
          <p:nvPr>
            <p:ph idx="1"/>
          </p:nvPr>
        </p:nvSpPr>
        <p:spPr/>
        <p:txBody>
          <a:bodyPr vert="horz" lIns="91440" tIns="45720" rIns="91440" bIns="45720" rtlCol="0" anchor="t">
            <a:normAutofit/>
          </a:bodyPr>
          <a:lstStyle/>
          <a:p>
            <a:pPr marL="457200" indent="-457200">
              <a:buAutoNum type="arabicPeriod"/>
            </a:pPr>
            <a:r>
              <a:rPr lang="en-US" dirty="0">
                <a:ea typeface="+mn-lt"/>
                <a:cs typeface="+mn-lt"/>
              </a:rPr>
              <a:t>Data Collection and Preprocessing</a:t>
            </a:r>
            <a:endParaRPr lang="en-US"/>
          </a:p>
          <a:p>
            <a:pPr marL="457200" indent="-457200">
              <a:buAutoNum type="arabicPeriod"/>
            </a:pPr>
            <a:r>
              <a:rPr lang="en-US" dirty="0">
                <a:ea typeface="+mn-lt"/>
                <a:cs typeface="+mn-lt"/>
              </a:rPr>
              <a:t>Entity Recognition and Extraction</a:t>
            </a:r>
            <a:endParaRPr lang="en-US">
              <a:ea typeface="+mn-lt"/>
              <a:cs typeface="+mn-lt"/>
            </a:endParaRPr>
          </a:p>
          <a:p>
            <a:pPr marL="457200" indent="-457200">
              <a:buAutoNum type="arabicPeriod"/>
            </a:pPr>
            <a:r>
              <a:rPr lang="en-US" dirty="0">
                <a:latin typeface="TW Cen MT"/>
                <a:ea typeface="+mn-lt"/>
                <a:cs typeface="+mn-lt"/>
              </a:rPr>
              <a:t>Ontology Development</a:t>
            </a:r>
            <a:endParaRPr lang="en-US" dirty="0">
              <a:ea typeface="+mn-lt"/>
              <a:cs typeface="+mn-lt"/>
            </a:endParaRPr>
          </a:p>
          <a:p>
            <a:pPr marL="457200" indent="-457200">
              <a:buAutoNum type="arabicPeriod"/>
            </a:pPr>
            <a:r>
              <a:rPr lang="en-US" dirty="0">
                <a:ea typeface="+mn-lt"/>
                <a:cs typeface="+mn-lt"/>
              </a:rPr>
              <a:t>Relationship Extraction</a:t>
            </a:r>
          </a:p>
          <a:p>
            <a:pPr marL="457200" indent="-457200">
              <a:buAutoNum type="arabicPeriod"/>
            </a:pPr>
            <a:r>
              <a:rPr lang="en-US" dirty="0">
                <a:latin typeface="TW Cen MT"/>
                <a:ea typeface="+mn-lt"/>
                <a:cs typeface="+mn-lt"/>
              </a:rPr>
              <a:t>Data Integration and Knowledge Graph Construction</a:t>
            </a:r>
          </a:p>
          <a:p>
            <a:pPr marL="457200" indent="-457200">
              <a:buAutoNum type="arabicPeriod"/>
            </a:pPr>
            <a:r>
              <a:rPr lang="en-US" dirty="0">
                <a:latin typeface="TW Cen MT"/>
                <a:ea typeface="+mn-lt"/>
                <a:cs typeface="+mn-lt"/>
              </a:rPr>
              <a:t>Iteration and Enrichment</a:t>
            </a:r>
            <a:endParaRPr lang="en-US" dirty="0">
              <a:latin typeface="TW Cen MT"/>
            </a:endParaRPr>
          </a:p>
          <a:p>
            <a:pPr>
              <a:buNone/>
            </a:pPr>
            <a:endParaRPr lang="en-US"/>
          </a:p>
        </p:txBody>
      </p:sp>
    </p:spTree>
    <p:extLst>
      <p:ext uri="{BB962C8B-B14F-4D97-AF65-F5344CB8AC3E}">
        <p14:creationId xmlns:p14="http://schemas.microsoft.com/office/powerpoint/2010/main" val="340617108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1C9A8-CA7D-B749-D0DC-36E0C35D81F1}"/>
              </a:ext>
            </a:extLst>
          </p:cNvPr>
          <p:cNvSpPr>
            <a:spLocks noGrp="1"/>
          </p:cNvSpPr>
          <p:nvPr>
            <p:ph type="title"/>
          </p:nvPr>
        </p:nvSpPr>
        <p:spPr/>
        <p:txBody>
          <a:bodyPr/>
          <a:lstStyle/>
          <a:p>
            <a:r>
              <a:rPr lang="en-US" dirty="0">
                <a:latin typeface="Calibri"/>
                <a:cs typeface="Calibri"/>
              </a:rPr>
              <a:t>Making a Knowledge graph</a:t>
            </a:r>
            <a:endParaRPr lang="en-US" dirty="0">
              <a:solidFill>
                <a:srgbClr val="000000"/>
              </a:solidFill>
              <a:latin typeface="Calibri"/>
              <a:cs typeface="Calibri"/>
            </a:endParaRPr>
          </a:p>
        </p:txBody>
      </p:sp>
      <p:sp>
        <p:nvSpPr>
          <p:cNvPr id="3" name="Content Placeholder 2">
            <a:extLst>
              <a:ext uri="{FF2B5EF4-FFF2-40B4-BE49-F238E27FC236}">
                <a16:creationId xmlns:a16="http://schemas.microsoft.com/office/drawing/2014/main" id="{3FDE4120-1B24-C3E1-CC35-3E31EE13E98E}"/>
              </a:ext>
            </a:extLst>
          </p:cNvPr>
          <p:cNvSpPr>
            <a:spLocks noGrp="1"/>
          </p:cNvSpPr>
          <p:nvPr>
            <p:ph idx="1"/>
          </p:nvPr>
        </p:nvSpPr>
        <p:spPr/>
        <p:txBody>
          <a:bodyPr vert="horz" lIns="91440" tIns="45720" rIns="91440" bIns="45720" rtlCol="0" anchor="t">
            <a:normAutofit/>
          </a:bodyPr>
          <a:lstStyle/>
          <a:p>
            <a:pPr marL="457200" indent="-457200">
              <a:buAutoNum type="arabicPeriod"/>
            </a:pPr>
            <a:r>
              <a:rPr lang="en-US" dirty="0">
                <a:ea typeface="+mn-lt"/>
                <a:cs typeface="+mn-lt"/>
              </a:rPr>
              <a:t>Data Collection and Preprocessing</a:t>
            </a:r>
            <a:endParaRPr lang="en-US"/>
          </a:p>
          <a:p>
            <a:pPr marL="457200" indent="-457200">
              <a:buAutoNum type="arabicPeriod"/>
            </a:pPr>
            <a:r>
              <a:rPr lang="en-US" dirty="0">
                <a:ea typeface="+mn-lt"/>
                <a:cs typeface="+mn-lt"/>
              </a:rPr>
              <a:t>Entity Recognition and Extraction</a:t>
            </a:r>
            <a:endParaRPr lang="en-US">
              <a:ea typeface="+mn-lt"/>
              <a:cs typeface="+mn-lt"/>
            </a:endParaRPr>
          </a:p>
          <a:p>
            <a:pPr marL="457200" indent="-457200">
              <a:buAutoNum type="arabicPeriod"/>
            </a:pPr>
            <a:r>
              <a:rPr lang="en-US" dirty="0">
                <a:latin typeface="TW Cen MT"/>
                <a:ea typeface="+mn-lt"/>
                <a:cs typeface="+mn-lt"/>
              </a:rPr>
              <a:t>Ontology Development</a:t>
            </a:r>
            <a:endParaRPr lang="en-US" dirty="0">
              <a:ea typeface="+mn-lt"/>
              <a:cs typeface="+mn-lt"/>
            </a:endParaRPr>
          </a:p>
          <a:p>
            <a:pPr marL="457200" indent="-457200">
              <a:buAutoNum type="arabicPeriod"/>
            </a:pPr>
            <a:r>
              <a:rPr lang="en-US" dirty="0">
                <a:ea typeface="+mn-lt"/>
                <a:cs typeface="+mn-lt"/>
              </a:rPr>
              <a:t>Relationship Extraction</a:t>
            </a:r>
          </a:p>
          <a:p>
            <a:pPr marL="457200" indent="-457200">
              <a:buAutoNum type="arabicPeriod"/>
            </a:pPr>
            <a:r>
              <a:rPr lang="en-US" dirty="0">
                <a:latin typeface="TW Cen MT"/>
                <a:ea typeface="+mn-lt"/>
                <a:cs typeface="+mn-lt"/>
              </a:rPr>
              <a:t>Data Integration and Knowledge Graph Construction</a:t>
            </a:r>
          </a:p>
          <a:p>
            <a:pPr marL="457200" indent="-457200">
              <a:buAutoNum type="arabicPeriod"/>
            </a:pPr>
            <a:r>
              <a:rPr lang="en-US" dirty="0">
                <a:latin typeface="TW Cen MT"/>
                <a:ea typeface="+mn-lt"/>
                <a:cs typeface="+mn-lt"/>
              </a:rPr>
              <a:t>Iteration and Enrichment</a:t>
            </a:r>
            <a:endParaRPr lang="en-US" dirty="0">
              <a:latin typeface="TW Cen MT"/>
            </a:endParaRPr>
          </a:p>
          <a:p>
            <a:pPr>
              <a:buNone/>
            </a:pPr>
            <a:endParaRPr lang="en-US"/>
          </a:p>
        </p:txBody>
      </p:sp>
    </p:spTree>
    <p:extLst>
      <p:ext uri="{BB962C8B-B14F-4D97-AF65-F5344CB8AC3E}">
        <p14:creationId xmlns:p14="http://schemas.microsoft.com/office/powerpoint/2010/main" val="40191502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1C9A8-CA7D-B749-D0DC-36E0C35D81F1}"/>
              </a:ext>
            </a:extLst>
          </p:cNvPr>
          <p:cNvSpPr>
            <a:spLocks noGrp="1"/>
          </p:cNvSpPr>
          <p:nvPr>
            <p:ph type="title"/>
          </p:nvPr>
        </p:nvSpPr>
        <p:spPr/>
        <p:txBody>
          <a:bodyPr/>
          <a:lstStyle/>
          <a:p>
            <a:r>
              <a:rPr lang="en-US" dirty="0">
                <a:latin typeface="Calibri"/>
                <a:cs typeface="Calibri"/>
              </a:rPr>
              <a:t>Making a Knowledge graph</a:t>
            </a:r>
            <a:endParaRPr lang="en-US" dirty="0">
              <a:solidFill>
                <a:srgbClr val="000000"/>
              </a:solidFill>
              <a:latin typeface="Calibri"/>
              <a:cs typeface="Calibri"/>
            </a:endParaRPr>
          </a:p>
        </p:txBody>
      </p:sp>
      <p:sp>
        <p:nvSpPr>
          <p:cNvPr id="3" name="Content Placeholder 2">
            <a:extLst>
              <a:ext uri="{FF2B5EF4-FFF2-40B4-BE49-F238E27FC236}">
                <a16:creationId xmlns:a16="http://schemas.microsoft.com/office/drawing/2014/main" id="{3FDE4120-1B24-C3E1-CC35-3E31EE13E98E}"/>
              </a:ext>
            </a:extLst>
          </p:cNvPr>
          <p:cNvSpPr>
            <a:spLocks noGrp="1"/>
          </p:cNvSpPr>
          <p:nvPr>
            <p:ph idx="1"/>
          </p:nvPr>
        </p:nvSpPr>
        <p:spPr/>
        <p:txBody>
          <a:bodyPr vert="horz" lIns="91440" tIns="45720" rIns="91440" bIns="45720" rtlCol="0" anchor="t">
            <a:normAutofit/>
          </a:bodyPr>
          <a:lstStyle/>
          <a:p>
            <a:pPr marL="457200" indent="-457200">
              <a:buAutoNum type="arabicPeriod"/>
            </a:pPr>
            <a:r>
              <a:rPr lang="en-US" dirty="0">
                <a:ea typeface="+mn-lt"/>
                <a:cs typeface="+mn-lt"/>
              </a:rPr>
              <a:t>Data Collection and Preprocessing</a:t>
            </a:r>
            <a:endParaRPr lang="en-US"/>
          </a:p>
          <a:p>
            <a:pPr marL="457200" indent="-457200">
              <a:buAutoNum type="arabicPeriod"/>
            </a:pPr>
            <a:r>
              <a:rPr lang="en-US" dirty="0">
                <a:ea typeface="+mn-lt"/>
                <a:cs typeface="+mn-lt"/>
              </a:rPr>
              <a:t>Entity Recognition and Extraction</a:t>
            </a:r>
            <a:endParaRPr lang="en-US">
              <a:ea typeface="+mn-lt"/>
              <a:cs typeface="+mn-lt"/>
            </a:endParaRPr>
          </a:p>
          <a:p>
            <a:pPr marL="457200" indent="-457200">
              <a:buAutoNum type="arabicPeriod"/>
            </a:pPr>
            <a:r>
              <a:rPr lang="en-US" dirty="0">
                <a:latin typeface="TW Cen MT"/>
                <a:ea typeface="+mn-lt"/>
                <a:cs typeface="+mn-lt"/>
              </a:rPr>
              <a:t>Ontology Development</a:t>
            </a:r>
            <a:endParaRPr lang="en-US" dirty="0">
              <a:ea typeface="+mn-lt"/>
              <a:cs typeface="+mn-lt"/>
            </a:endParaRPr>
          </a:p>
          <a:p>
            <a:pPr marL="457200" indent="-457200">
              <a:buAutoNum type="arabicPeriod"/>
            </a:pPr>
            <a:r>
              <a:rPr lang="en-US" dirty="0">
                <a:ea typeface="+mn-lt"/>
                <a:cs typeface="+mn-lt"/>
              </a:rPr>
              <a:t>Relationship Extraction</a:t>
            </a:r>
          </a:p>
          <a:p>
            <a:pPr marL="457200" indent="-457200">
              <a:buAutoNum type="arabicPeriod"/>
            </a:pPr>
            <a:r>
              <a:rPr lang="en-US" dirty="0">
                <a:latin typeface="TW Cen MT"/>
                <a:ea typeface="+mn-lt"/>
                <a:cs typeface="+mn-lt"/>
              </a:rPr>
              <a:t>Data Integration and Knowledge Graph Construction</a:t>
            </a:r>
          </a:p>
          <a:p>
            <a:pPr marL="457200" indent="-457200">
              <a:buAutoNum type="arabicPeriod"/>
            </a:pPr>
            <a:r>
              <a:rPr lang="en-US" dirty="0">
                <a:latin typeface="TW Cen MT"/>
                <a:ea typeface="+mn-lt"/>
                <a:cs typeface="+mn-lt"/>
              </a:rPr>
              <a:t>Iteration and Enrichment</a:t>
            </a:r>
            <a:endParaRPr lang="en-US" dirty="0">
              <a:latin typeface="TW Cen MT"/>
            </a:endParaRPr>
          </a:p>
          <a:p>
            <a:pPr>
              <a:buNone/>
            </a:pPr>
            <a:endParaRPr lang="en-US"/>
          </a:p>
        </p:txBody>
      </p:sp>
    </p:spTree>
    <p:extLst>
      <p:ext uri="{BB962C8B-B14F-4D97-AF65-F5344CB8AC3E}">
        <p14:creationId xmlns:p14="http://schemas.microsoft.com/office/powerpoint/2010/main" val="18594434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1C9A8-CA7D-B749-D0DC-36E0C35D81F1}"/>
              </a:ext>
            </a:extLst>
          </p:cNvPr>
          <p:cNvSpPr>
            <a:spLocks noGrp="1"/>
          </p:cNvSpPr>
          <p:nvPr>
            <p:ph type="title"/>
          </p:nvPr>
        </p:nvSpPr>
        <p:spPr/>
        <p:txBody>
          <a:bodyPr/>
          <a:lstStyle/>
          <a:p>
            <a:r>
              <a:rPr lang="en-US" dirty="0">
                <a:latin typeface="Calibri"/>
                <a:cs typeface="Calibri"/>
              </a:rPr>
              <a:t>Making a Knowledge graph</a:t>
            </a:r>
            <a:endParaRPr lang="en-US" dirty="0">
              <a:solidFill>
                <a:srgbClr val="000000"/>
              </a:solidFill>
              <a:latin typeface="Calibri"/>
              <a:cs typeface="Calibri"/>
            </a:endParaRPr>
          </a:p>
        </p:txBody>
      </p:sp>
      <p:sp>
        <p:nvSpPr>
          <p:cNvPr id="3" name="Content Placeholder 2">
            <a:extLst>
              <a:ext uri="{FF2B5EF4-FFF2-40B4-BE49-F238E27FC236}">
                <a16:creationId xmlns:a16="http://schemas.microsoft.com/office/drawing/2014/main" id="{3FDE4120-1B24-C3E1-CC35-3E31EE13E98E}"/>
              </a:ext>
            </a:extLst>
          </p:cNvPr>
          <p:cNvSpPr>
            <a:spLocks noGrp="1"/>
          </p:cNvSpPr>
          <p:nvPr>
            <p:ph idx="1"/>
          </p:nvPr>
        </p:nvSpPr>
        <p:spPr/>
        <p:txBody>
          <a:bodyPr vert="horz" lIns="91440" tIns="45720" rIns="91440" bIns="45720" rtlCol="0" anchor="t">
            <a:normAutofit/>
          </a:bodyPr>
          <a:lstStyle/>
          <a:p>
            <a:pPr marL="457200" indent="-457200">
              <a:buAutoNum type="arabicPeriod"/>
            </a:pPr>
            <a:r>
              <a:rPr lang="en-US" dirty="0">
                <a:ea typeface="+mn-lt"/>
                <a:cs typeface="+mn-lt"/>
              </a:rPr>
              <a:t>Data Collection and Preprocessing</a:t>
            </a:r>
            <a:endParaRPr lang="en-US"/>
          </a:p>
          <a:p>
            <a:pPr marL="457200" indent="-457200">
              <a:buAutoNum type="arabicPeriod"/>
            </a:pPr>
            <a:r>
              <a:rPr lang="en-US" dirty="0">
                <a:ea typeface="+mn-lt"/>
                <a:cs typeface="+mn-lt"/>
              </a:rPr>
              <a:t>Entity Recognition and Extraction</a:t>
            </a:r>
            <a:endParaRPr lang="en-US">
              <a:ea typeface="+mn-lt"/>
              <a:cs typeface="+mn-lt"/>
            </a:endParaRPr>
          </a:p>
          <a:p>
            <a:pPr marL="457200" indent="-457200">
              <a:buAutoNum type="arabicPeriod"/>
            </a:pPr>
            <a:r>
              <a:rPr lang="en-US" dirty="0">
                <a:latin typeface="TW Cen MT"/>
                <a:ea typeface="+mn-lt"/>
                <a:cs typeface="+mn-lt"/>
              </a:rPr>
              <a:t>Ontology Development</a:t>
            </a:r>
            <a:endParaRPr lang="en-US" dirty="0">
              <a:ea typeface="+mn-lt"/>
              <a:cs typeface="+mn-lt"/>
            </a:endParaRPr>
          </a:p>
          <a:p>
            <a:pPr marL="457200" indent="-457200">
              <a:buAutoNum type="arabicPeriod"/>
            </a:pPr>
            <a:r>
              <a:rPr lang="en-US" dirty="0">
                <a:ea typeface="+mn-lt"/>
                <a:cs typeface="+mn-lt"/>
              </a:rPr>
              <a:t>Relationship Extraction</a:t>
            </a:r>
          </a:p>
          <a:p>
            <a:pPr marL="457200" indent="-457200">
              <a:buAutoNum type="arabicPeriod"/>
            </a:pPr>
            <a:r>
              <a:rPr lang="en-US" dirty="0">
                <a:ea typeface="+mn-lt"/>
                <a:cs typeface="+mn-lt"/>
              </a:rPr>
              <a:t>Data Integration and Knowledge Graph Construction</a:t>
            </a:r>
          </a:p>
          <a:p>
            <a:pPr marL="457200" indent="-457200">
              <a:buAutoNum type="arabicPeriod"/>
            </a:pPr>
            <a:r>
              <a:rPr lang="en-US" dirty="0">
                <a:ea typeface="+mn-lt"/>
                <a:cs typeface="+mn-lt"/>
              </a:rPr>
              <a:t>Iteration and Enrichment</a:t>
            </a:r>
            <a:endParaRPr lang="en-US" dirty="0"/>
          </a:p>
          <a:p>
            <a:pPr>
              <a:buNone/>
            </a:pPr>
            <a:endParaRPr lang="en-US"/>
          </a:p>
        </p:txBody>
      </p:sp>
    </p:spTree>
    <p:extLst>
      <p:ext uri="{BB962C8B-B14F-4D97-AF65-F5344CB8AC3E}">
        <p14:creationId xmlns:p14="http://schemas.microsoft.com/office/powerpoint/2010/main" val="36079871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1525A83-ED8F-B2F4-834F-0A80D88CC7C0}"/>
              </a:ext>
            </a:extLst>
          </p:cNvPr>
          <p:cNvSpPr>
            <a:spLocks noGrp="1"/>
          </p:cNvSpPr>
          <p:nvPr>
            <p:ph type="body" idx="1"/>
          </p:nvPr>
        </p:nvSpPr>
        <p:spPr>
          <a:xfrm>
            <a:off x="1141411" y="2052098"/>
            <a:ext cx="9906000" cy="2553719"/>
          </a:xfrm>
        </p:spPr>
        <p:txBody>
          <a:bodyPr vert="horz" lIns="91440" tIns="45720" rIns="91440" bIns="45720" rtlCol="0" anchor="t">
            <a:normAutofit/>
          </a:bodyPr>
          <a:lstStyle/>
          <a:p>
            <a:r>
              <a:rPr lang="en-US" sz="3200" dirty="0">
                <a:latin typeface="Calibri"/>
                <a:cs typeface="Calibri"/>
              </a:rPr>
              <a:t>Clearly Knowledge Graphs are helpful if they are so pervasive in many fields... But what are they?</a:t>
            </a:r>
            <a:endParaRPr lang="en-US" dirty="0"/>
          </a:p>
        </p:txBody>
      </p:sp>
    </p:spTree>
    <p:extLst>
      <p:ext uri="{BB962C8B-B14F-4D97-AF65-F5344CB8AC3E}">
        <p14:creationId xmlns:p14="http://schemas.microsoft.com/office/powerpoint/2010/main" val="70546165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1C9A8-CA7D-B749-D0DC-36E0C35D81F1}"/>
              </a:ext>
            </a:extLst>
          </p:cNvPr>
          <p:cNvSpPr>
            <a:spLocks noGrp="1"/>
          </p:cNvSpPr>
          <p:nvPr>
            <p:ph type="title"/>
          </p:nvPr>
        </p:nvSpPr>
        <p:spPr/>
        <p:txBody>
          <a:bodyPr/>
          <a:lstStyle/>
          <a:p>
            <a:r>
              <a:rPr lang="en-US" dirty="0">
                <a:latin typeface="Calibri"/>
                <a:cs typeface="Calibri"/>
              </a:rPr>
              <a:t>Making a Knowledge graph</a:t>
            </a:r>
            <a:endParaRPr lang="en-US" dirty="0">
              <a:solidFill>
                <a:srgbClr val="000000"/>
              </a:solidFill>
              <a:latin typeface="Calibri"/>
              <a:cs typeface="Calibri"/>
            </a:endParaRPr>
          </a:p>
        </p:txBody>
      </p:sp>
      <p:sp>
        <p:nvSpPr>
          <p:cNvPr id="3" name="Content Placeholder 2">
            <a:extLst>
              <a:ext uri="{FF2B5EF4-FFF2-40B4-BE49-F238E27FC236}">
                <a16:creationId xmlns:a16="http://schemas.microsoft.com/office/drawing/2014/main" id="{3FDE4120-1B24-C3E1-CC35-3E31EE13E98E}"/>
              </a:ext>
            </a:extLst>
          </p:cNvPr>
          <p:cNvSpPr>
            <a:spLocks noGrp="1"/>
          </p:cNvSpPr>
          <p:nvPr>
            <p:ph idx="1"/>
          </p:nvPr>
        </p:nvSpPr>
        <p:spPr/>
        <p:txBody>
          <a:bodyPr vert="horz" lIns="91440" tIns="45720" rIns="91440" bIns="45720" rtlCol="0" anchor="t">
            <a:normAutofit/>
          </a:bodyPr>
          <a:lstStyle/>
          <a:p>
            <a:pPr marL="457200" indent="-457200">
              <a:buAutoNum type="arabicPeriod"/>
            </a:pPr>
            <a:r>
              <a:rPr lang="en-US" dirty="0">
                <a:ea typeface="+mn-lt"/>
                <a:cs typeface="+mn-lt"/>
              </a:rPr>
              <a:t>Data Collection and Preprocessing</a:t>
            </a:r>
            <a:endParaRPr lang="en-US"/>
          </a:p>
          <a:p>
            <a:pPr marL="457200" indent="-457200">
              <a:buAutoNum type="arabicPeriod"/>
            </a:pPr>
            <a:r>
              <a:rPr lang="en-US" dirty="0">
                <a:ea typeface="+mn-lt"/>
                <a:cs typeface="+mn-lt"/>
              </a:rPr>
              <a:t>Entity Recognition and Extraction</a:t>
            </a:r>
            <a:endParaRPr lang="en-US">
              <a:ea typeface="+mn-lt"/>
              <a:cs typeface="+mn-lt"/>
            </a:endParaRPr>
          </a:p>
          <a:p>
            <a:pPr marL="457200" indent="-457200">
              <a:buAutoNum type="arabicPeriod"/>
            </a:pPr>
            <a:r>
              <a:rPr lang="en-US" dirty="0">
                <a:latin typeface="TW Cen MT"/>
                <a:ea typeface="+mn-lt"/>
                <a:cs typeface="+mn-lt"/>
              </a:rPr>
              <a:t>Ontology Development</a:t>
            </a:r>
            <a:endParaRPr lang="en-US" dirty="0">
              <a:ea typeface="+mn-lt"/>
              <a:cs typeface="+mn-lt"/>
            </a:endParaRPr>
          </a:p>
          <a:p>
            <a:pPr marL="457200" indent="-457200">
              <a:buAutoNum type="arabicPeriod"/>
            </a:pPr>
            <a:r>
              <a:rPr lang="en-US" dirty="0">
                <a:ea typeface="+mn-lt"/>
                <a:cs typeface="+mn-lt"/>
              </a:rPr>
              <a:t>Relationship Extraction</a:t>
            </a:r>
          </a:p>
          <a:p>
            <a:pPr marL="457200" indent="-457200">
              <a:buAutoNum type="arabicPeriod"/>
            </a:pPr>
            <a:r>
              <a:rPr lang="en-US" dirty="0">
                <a:ea typeface="+mn-lt"/>
                <a:cs typeface="+mn-lt"/>
              </a:rPr>
              <a:t>Data Integration and Knowledge Graph Construction</a:t>
            </a:r>
          </a:p>
          <a:p>
            <a:pPr marL="457200" indent="-457200">
              <a:buAutoNum type="arabicPeriod"/>
            </a:pPr>
            <a:r>
              <a:rPr lang="en-US" dirty="0">
                <a:ea typeface="+mn-lt"/>
                <a:cs typeface="+mn-lt"/>
              </a:rPr>
              <a:t>Iteration and Enrichment</a:t>
            </a:r>
            <a:endParaRPr lang="en-US" dirty="0"/>
          </a:p>
          <a:p>
            <a:pPr>
              <a:buNone/>
            </a:pPr>
            <a:endParaRPr lang="en-US"/>
          </a:p>
        </p:txBody>
      </p:sp>
    </p:spTree>
    <p:extLst>
      <p:ext uri="{BB962C8B-B14F-4D97-AF65-F5344CB8AC3E}">
        <p14:creationId xmlns:p14="http://schemas.microsoft.com/office/powerpoint/2010/main" val="178963722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965C2-0992-B809-99A1-7138683A1956}"/>
              </a:ext>
            </a:extLst>
          </p:cNvPr>
          <p:cNvSpPr>
            <a:spLocks noGrp="1"/>
          </p:cNvSpPr>
          <p:nvPr>
            <p:ph type="title"/>
          </p:nvPr>
        </p:nvSpPr>
        <p:spPr/>
        <p:txBody>
          <a:bodyPr/>
          <a:lstStyle/>
          <a:p>
            <a:r>
              <a:rPr lang="en-US" dirty="0">
                <a:latin typeface="Calibri"/>
                <a:ea typeface="+mn-lt"/>
                <a:cs typeface="+mn-lt"/>
              </a:rPr>
              <a:t>Key points</a:t>
            </a:r>
          </a:p>
        </p:txBody>
      </p:sp>
      <p:sp>
        <p:nvSpPr>
          <p:cNvPr id="3" name="Content Placeholder 2">
            <a:extLst>
              <a:ext uri="{FF2B5EF4-FFF2-40B4-BE49-F238E27FC236}">
                <a16:creationId xmlns:a16="http://schemas.microsoft.com/office/drawing/2014/main" id="{F576F558-C183-2F03-F225-D48569F1F81F}"/>
              </a:ext>
            </a:extLst>
          </p:cNvPr>
          <p:cNvSpPr>
            <a:spLocks noGrp="1"/>
          </p:cNvSpPr>
          <p:nvPr>
            <p:ph idx="1"/>
          </p:nvPr>
        </p:nvSpPr>
        <p:spPr/>
        <p:txBody>
          <a:bodyPr vert="horz" lIns="91440" tIns="45720" rIns="91440" bIns="45720" rtlCol="0" anchor="t">
            <a:normAutofit/>
          </a:bodyPr>
          <a:lstStyle/>
          <a:p>
            <a:pPr marL="0" indent="0">
              <a:buNone/>
            </a:pPr>
            <a:r>
              <a:rPr lang="en-US" dirty="0">
                <a:latin typeface="Calibri"/>
                <a:cs typeface="Calibri"/>
              </a:rPr>
              <a:t>There were two key steps that seem simple at first but are in fact tremendously complex. </a:t>
            </a:r>
          </a:p>
          <a:p>
            <a:pPr marL="457200" indent="-457200">
              <a:buAutoNum type="arabicPeriod"/>
            </a:pPr>
            <a:r>
              <a:rPr lang="en-US" dirty="0">
                <a:latin typeface="Calibri"/>
                <a:cs typeface="Calibri"/>
              </a:rPr>
              <a:t>Entity Recognition and Extraction</a:t>
            </a:r>
          </a:p>
          <a:p>
            <a:pPr marL="457200" indent="-457200">
              <a:buAutoNum type="arabicPeriod"/>
            </a:pPr>
            <a:r>
              <a:rPr lang="en-US" dirty="0">
                <a:latin typeface="Calibri"/>
                <a:cs typeface="Calibri"/>
              </a:rPr>
              <a:t>Relationship Extraction</a:t>
            </a:r>
          </a:p>
          <a:p>
            <a:pPr marL="0" indent="0">
              <a:buNone/>
            </a:pPr>
            <a:endParaRPr lang="en-US" dirty="0">
              <a:latin typeface="Calibri"/>
              <a:cs typeface="Calibri"/>
            </a:endParaRPr>
          </a:p>
          <a:p>
            <a:pPr marL="0" indent="0">
              <a:buNone/>
            </a:pPr>
            <a:endParaRPr lang="en-US" dirty="0">
              <a:latin typeface="Calibri"/>
              <a:cs typeface="Calibri"/>
            </a:endParaRPr>
          </a:p>
          <a:p>
            <a:pPr marL="0" indent="0">
              <a:buNone/>
            </a:pPr>
            <a:endParaRPr lang="en-US" dirty="0">
              <a:latin typeface="Calibri"/>
              <a:cs typeface="Calibri"/>
            </a:endParaRPr>
          </a:p>
          <a:p>
            <a:pPr marL="0" indent="0">
              <a:buNone/>
            </a:pPr>
            <a:endParaRPr lang="en-US" dirty="0">
              <a:latin typeface="Calibri"/>
              <a:cs typeface="Calibri"/>
            </a:endParaRPr>
          </a:p>
        </p:txBody>
      </p:sp>
    </p:spTree>
    <p:extLst>
      <p:ext uri="{BB962C8B-B14F-4D97-AF65-F5344CB8AC3E}">
        <p14:creationId xmlns:p14="http://schemas.microsoft.com/office/powerpoint/2010/main" val="5566898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CB835-F36C-6948-3D5F-223AD7CD1FDE}"/>
              </a:ext>
            </a:extLst>
          </p:cNvPr>
          <p:cNvSpPr>
            <a:spLocks noGrp="1"/>
          </p:cNvSpPr>
          <p:nvPr>
            <p:ph type="title"/>
          </p:nvPr>
        </p:nvSpPr>
        <p:spPr/>
        <p:txBody>
          <a:bodyPr/>
          <a:lstStyle/>
          <a:p>
            <a:r>
              <a:rPr lang="en-US" dirty="0">
                <a:latin typeface="Calibri"/>
                <a:cs typeface="Calibri"/>
              </a:rPr>
              <a:t>Example – complexity of knowledge</a:t>
            </a:r>
          </a:p>
        </p:txBody>
      </p:sp>
      <p:sp>
        <p:nvSpPr>
          <p:cNvPr id="3" name="Content Placeholder 2">
            <a:extLst>
              <a:ext uri="{FF2B5EF4-FFF2-40B4-BE49-F238E27FC236}">
                <a16:creationId xmlns:a16="http://schemas.microsoft.com/office/drawing/2014/main" id="{BB792C54-6D02-46AC-6198-7BE249E03455}"/>
              </a:ext>
            </a:extLst>
          </p:cNvPr>
          <p:cNvSpPr>
            <a:spLocks noGrp="1"/>
          </p:cNvSpPr>
          <p:nvPr>
            <p:ph idx="1"/>
          </p:nvPr>
        </p:nvSpPr>
        <p:spPr>
          <a:xfrm>
            <a:off x="1141412" y="2100400"/>
            <a:ext cx="9905999" cy="4005540"/>
          </a:xfrm>
        </p:spPr>
        <p:txBody>
          <a:bodyPr vert="horz" lIns="91440" tIns="45720" rIns="91440" bIns="45720" rtlCol="0" anchor="t">
            <a:normAutofit/>
          </a:bodyPr>
          <a:lstStyle/>
          <a:p>
            <a:pPr marL="0" indent="0">
              <a:buNone/>
            </a:pPr>
            <a:r>
              <a:rPr lang="en-US" dirty="0">
                <a:latin typeface="Calibri"/>
                <a:cs typeface="Calibri"/>
              </a:rPr>
              <a:t>Text: "At the fairground, visitors can enjoy a wide range of exciting activities and attractions."</a:t>
            </a:r>
          </a:p>
          <a:p>
            <a:pPr marL="0" indent="0">
              <a:buNone/>
            </a:pPr>
            <a:r>
              <a:rPr lang="en-US" dirty="0">
                <a:latin typeface="Calibri"/>
                <a:cs typeface="Calibri"/>
              </a:rPr>
              <a:t>Just like before, what is the information we want to extract from this text? </a:t>
            </a:r>
          </a:p>
          <a:p>
            <a:pPr marL="0" indent="0">
              <a:buNone/>
            </a:pPr>
            <a:r>
              <a:rPr lang="en-US" dirty="0">
                <a:latin typeface="Calibri"/>
                <a:cs typeface="Calibri"/>
              </a:rPr>
              <a:t>Who does this pertain to? What are the entities? What do they mean?</a:t>
            </a:r>
          </a:p>
          <a:p>
            <a:pPr marL="0" indent="0">
              <a:buNone/>
            </a:pPr>
            <a:r>
              <a:rPr lang="en-US" dirty="0">
                <a:latin typeface="Calibri"/>
                <a:cs typeface="Calibri"/>
              </a:rPr>
              <a:t>Are there location based semantic entities? </a:t>
            </a:r>
          </a:p>
          <a:p>
            <a:pPr marL="0" indent="0">
              <a:buNone/>
            </a:pPr>
            <a:r>
              <a:rPr lang="en-US" dirty="0">
                <a:latin typeface="Calibri"/>
                <a:cs typeface="Calibri"/>
              </a:rPr>
              <a:t>Is there expert knowledge?</a:t>
            </a:r>
            <a:endParaRPr lang="en-US" dirty="0"/>
          </a:p>
          <a:p>
            <a:pPr marL="0" indent="0">
              <a:buNone/>
            </a:pPr>
            <a:r>
              <a:rPr lang="en-US" dirty="0">
                <a:latin typeface="Calibri"/>
                <a:cs typeface="Calibri"/>
              </a:rPr>
              <a:t>What about definitions? Or logical statements? Etc.</a:t>
            </a:r>
          </a:p>
        </p:txBody>
      </p:sp>
    </p:spTree>
    <p:extLst>
      <p:ext uri="{BB962C8B-B14F-4D97-AF65-F5344CB8AC3E}">
        <p14:creationId xmlns:p14="http://schemas.microsoft.com/office/powerpoint/2010/main" val="364409191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429EF-2D6D-0AF4-0B63-571EBF37957A}"/>
              </a:ext>
            </a:extLst>
          </p:cNvPr>
          <p:cNvSpPr>
            <a:spLocks noGrp="1"/>
          </p:cNvSpPr>
          <p:nvPr>
            <p:ph type="title"/>
          </p:nvPr>
        </p:nvSpPr>
        <p:spPr/>
        <p:txBody>
          <a:bodyPr/>
          <a:lstStyle/>
          <a:p>
            <a:r>
              <a:rPr lang="en-US" dirty="0"/>
              <a:t>Example – Extracting Named Entities</a:t>
            </a:r>
          </a:p>
        </p:txBody>
      </p:sp>
      <p:sp>
        <p:nvSpPr>
          <p:cNvPr id="3" name="Content Placeholder 2">
            <a:extLst>
              <a:ext uri="{FF2B5EF4-FFF2-40B4-BE49-F238E27FC236}">
                <a16:creationId xmlns:a16="http://schemas.microsoft.com/office/drawing/2014/main" id="{347C900E-89B2-6E5B-9998-A397D18A0471}"/>
              </a:ext>
            </a:extLst>
          </p:cNvPr>
          <p:cNvSpPr>
            <a:spLocks noGrp="1"/>
          </p:cNvSpPr>
          <p:nvPr>
            <p:ph idx="1"/>
          </p:nvPr>
        </p:nvSpPr>
        <p:spPr>
          <a:xfrm>
            <a:off x="1141412" y="1857444"/>
            <a:ext cx="9905999" cy="4353409"/>
          </a:xfrm>
        </p:spPr>
        <p:txBody>
          <a:bodyPr vert="horz" lIns="91440" tIns="45720" rIns="91440" bIns="45720" rtlCol="0" anchor="t">
            <a:normAutofit/>
          </a:bodyPr>
          <a:lstStyle/>
          <a:p>
            <a:pPr marL="0" indent="0">
              <a:buNone/>
            </a:pPr>
            <a:r>
              <a:rPr lang="en-US" dirty="0">
                <a:latin typeface="Calibri"/>
                <a:cs typeface="Calibri"/>
              </a:rPr>
              <a:t>Text_1: "Jane Doe went to Home Depot to purchase plants."</a:t>
            </a:r>
          </a:p>
          <a:p>
            <a:pPr marL="0" indent="0">
              <a:buNone/>
            </a:pPr>
            <a:r>
              <a:rPr lang="en-US" dirty="0">
                <a:latin typeface="Calibri"/>
                <a:cs typeface="Calibri"/>
              </a:rPr>
              <a:t>Possible Named Entities: "Jane Doe", "Home Depot"</a:t>
            </a:r>
          </a:p>
          <a:p>
            <a:pPr marL="0" indent="0">
              <a:buNone/>
            </a:pPr>
            <a:r>
              <a:rPr lang="en-US" dirty="0">
                <a:latin typeface="Calibri"/>
                <a:cs typeface="Calibri"/>
              </a:rPr>
              <a:t>Text_2: "Jane Doe went to Lowes to purchase plants."</a:t>
            </a:r>
          </a:p>
          <a:p>
            <a:pPr>
              <a:buNone/>
            </a:pPr>
            <a:r>
              <a:rPr lang="en-US" dirty="0">
                <a:latin typeface="Calibri"/>
                <a:cs typeface="Calibri"/>
              </a:rPr>
              <a:t>Possible Named Entities: "Jane Doe", "Lowes"</a:t>
            </a:r>
          </a:p>
          <a:p>
            <a:pPr>
              <a:buNone/>
            </a:pPr>
            <a:endParaRPr lang="en-US" dirty="0">
              <a:latin typeface="Calibri"/>
              <a:cs typeface="Calibri"/>
            </a:endParaRPr>
          </a:p>
          <a:p>
            <a:pPr marL="0" indent="0">
              <a:buNone/>
            </a:pPr>
            <a:r>
              <a:rPr lang="en-US" sz="2800" dirty="0">
                <a:latin typeface="Calibri"/>
                <a:cs typeface="Calibri"/>
              </a:rPr>
              <a:t>Where did Jane Doe go to purchase plants?</a:t>
            </a:r>
          </a:p>
          <a:p>
            <a:pPr marL="0" indent="0">
              <a:buNone/>
            </a:pPr>
            <a:r>
              <a:rPr lang="en-US" dirty="0">
                <a:latin typeface="Calibri"/>
                <a:cs typeface="Calibri"/>
              </a:rPr>
              <a:t>Both places? Only one? Are there two different Janes? How do we know?</a:t>
            </a:r>
          </a:p>
        </p:txBody>
      </p:sp>
    </p:spTree>
    <p:extLst>
      <p:ext uri="{BB962C8B-B14F-4D97-AF65-F5344CB8AC3E}">
        <p14:creationId xmlns:p14="http://schemas.microsoft.com/office/powerpoint/2010/main" val="38854348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429EF-2D6D-0AF4-0B63-571EBF37957A}"/>
              </a:ext>
            </a:extLst>
          </p:cNvPr>
          <p:cNvSpPr>
            <a:spLocks noGrp="1"/>
          </p:cNvSpPr>
          <p:nvPr>
            <p:ph type="title"/>
          </p:nvPr>
        </p:nvSpPr>
        <p:spPr/>
        <p:txBody>
          <a:bodyPr/>
          <a:lstStyle/>
          <a:p>
            <a:r>
              <a:rPr lang="en-US" dirty="0"/>
              <a:t>Example – Extracting noun phrases</a:t>
            </a:r>
          </a:p>
        </p:txBody>
      </p:sp>
      <p:sp>
        <p:nvSpPr>
          <p:cNvPr id="3" name="Content Placeholder 2">
            <a:extLst>
              <a:ext uri="{FF2B5EF4-FFF2-40B4-BE49-F238E27FC236}">
                <a16:creationId xmlns:a16="http://schemas.microsoft.com/office/drawing/2014/main" id="{347C900E-89B2-6E5B-9998-A397D18A0471}"/>
              </a:ext>
            </a:extLst>
          </p:cNvPr>
          <p:cNvSpPr>
            <a:spLocks noGrp="1"/>
          </p:cNvSpPr>
          <p:nvPr>
            <p:ph idx="1"/>
          </p:nvPr>
        </p:nvSpPr>
        <p:spPr>
          <a:xfrm>
            <a:off x="1141412" y="1857444"/>
            <a:ext cx="9905999" cy="4353409"/>
          </a:xfrm>
        </p:spPr>
        <p:txBody>
          <a:bodyPr vert="horz" lIns="91440" tIns="45720" rIns="91440" bIns="45720" rtlCol="0" anchor="t">
            <a:normAutofit lnSpcReduction="10000"/>
          </a:bodyPr>
          <a:lstStyle/>
          <a:p>
            <a:pPr marL="0" indent="0">
              <a:buNone/>
            </a:pPr>
            <a:r>
              <a:rPr lang="en-US" dirty="0">
                <a:latin typeface="Calibri"/>
                <a:cs typeface="Calibri"/>
              </a:rPr>
              <a:t>Text: "I eat red meat on days that end in 'day'."</a:t>
            </a:r>
          </a:p>
          <a:p>
            <a:pPr marL="0" indent="0">
              <a:buNone/>
            </a:pPr>
            <a:r>
              <a:rPr lang="en-US" dirty="0">
                <a:latin typeface="Calibri"/>
                <a:cs typeface="Calibri"/>
              </a:rPr>
              <a:t>Noun Phrases: "I", "red meat", "days that end in 'day' "</a:t>
            </a:r>
          </a:p>
          <a:p>
            <a:pPr marL="0" indent="0">
              <a:buNone/>
            </a:pPr>
            <a:endParaRPr lang="en-US" dirty="0">
              <a:latin typeface="Calibri"/>
              <a:cs typeface="Calibri"/>
            </a:endParaRPr>
          </a:p>
          <a:p>
            <a:pPr marL="0" indent="0">
              <a:buNone/>
            </a:pPr>
            <a:r>
              <a:rPr lang="en-US" dirty="0">
                <a:latin typeface="Calibri"/>
                <a:cs typeface="Calibri"/>
              </a:rPr>
              <a:t>How do you decide that the phrases "red meat" and "days that end in 'day'" are one contiguous noun phrase, referring to one idea, rather than separate information? State of the art dependency parsers like </a:t>
            </a:r>
            <a:r>
              <a:rPr lang="en-US" dirty="0" err="1">
                <a:latin typeface="Calibri"/>
                <a:cs typeface="Calibri"/>
              </a:rPr>
              <a:t>spaCy</a:t>
            </a:r>
            <a:r>
              <a:rPr lang="en-US" dirty="0">
                <a:latin typeface="Calibri"/>
                <a:cs typeface="Calibri"/>
              </a:rPr>
              <a:t> provide these noun phrases:</a:t>
            </a:r>
          </a:p>
          <a:p>
            <a:pPr>
              <a:buNone/>
            </a:pPr>
            <a:r>
              <a:rPr lang="en-US" dirty="0">
                <a:latin typeface="Calibri"/>
                <a:cs typeface="Calibri"/>
              </a:rPr>
              <a:t>[ 'I', 'red meats', 'days', 'that', 'day' ] </a:t>
            </a:r>
            <a:br>
              <a:rPr lang="en-US" dirty="0">
                <a:latin typeface="Calibri"/>
                <a:cs typeface="Calibri"/>
              </a:rPr>
            </a:br>
            <a:endParaRPr lang="en-US">
              <a:solidFill>
                <a:srgbClr val="000000"/>
              </a:solidFill>
              <a:latin typeface="Calibri"/>
              <a:cs typeface="Calibri"/>
            </a:endParaRPr>
          </a:p>
          <a:p>
            <a:pPr marL="0" indent="0">
              <a:buNone/>
            </a:pPr>
            <a:endParaRPr lang="en-US" dirty="0">
              <a:latin typeface="Calibri"/>
              <a:cs typeface="Calibri"/>
            </a:endParaRPr>
          </a:p>
        </p:txBody>
      </p:sp>
    </p:spTree>
    <p:extLst>
      <p:ext uri="{BB962C8B-B14F-4D97-AF65-F5344CB8AC3E}">
        <p14:creationId xmlns:p14="http://schemas.microsoft.com/office/powerpoint/2010/main" val="212376053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429EF-2D6D-0AF4-0B63-571EBF37957A}"/>
              </a:ext>
            </a:extLst>
          </p:cNvPr>
          <p:cNvSpPr>
            <a:spLocks noGrp="1"/>
          </p:cNvSpPr>
          <p:nvPr>
            <p:ph type="title"/>
          </p:nvPr>
        </p:nvSpPr>
        <p:spPr/>
        <p:txBody>
          <a:bodyPr/>
          <a:lstStyle/>
          <a:p>
            <a:r>
              <a:rPr lang="en-US" dirty="0"/>
              <a:t>Example – Extracting Relationships</a:t>
            </a:r>
          </a:p>
        </p:txBody>
      </p:sp>
      <p:sp>
        <p:nvSpPr>
          <p:cNvPr id="3" name="Content Placeholder 2">
            <a:extLst>
              <a:ext uri="{FF2B5EF4-FFF2-40B4-BE49-F238E27FC236}">
                <a16:creationId xmlns:a16="http://schemas.microsoft.com/office/drawing/2014/main" id="{347C900E-89B2-6E5B-9998-A397D18A0471}"/>
              </a:ext>
            </a:extLst>
          </p:cNvPr>
          <p:cNvSpPr>
            <a:spLocks noGrp="1"/>
          </p:cNvSpPr>
          <p:nvPr>
            <p:ph idx="1"/>
          </p:nvPr>
        </p:nvSpPr>
        <p:spPr>
          <a:xfrm>
            <a:off x="1141412" y="1857444"/>
            <a:ext cx="9905999" cy="4353409"/>
          </a:xfrm>
        </p:spPr>
        <p:txBody>
          <a:bodyPr vert="horz" lIns="91440" tIns="45720" rIns="91440" bIns="45720" rtlCol="0" anchor="t">
            <a:normAutofit/>
          </a:bodyPr>
          <a:lstStyle/>
          <a:p>
            <a:pPr marL="0" indent="0">
              <a:buNone/>
            </a:pPr>
            <a:r>
              <a:rPr lang="en-US" dirty="0">
                <a:latin typeface="Calibri"/>
                <a:cs typeface="Calibri"/>
              </a:rPr>
              <a:t>Harder still is this task:</a:t>
            </a:r>
          </a:p>
          <a:p>
            <a:pPr marL="0" indent="0">
              <a:buNone/>
            </a:pPr>
            <a:r>
              <a:rPr lang="en-US" dirty="0">
                <a:latin typeface="Calibri"/>
                <a:cs typeface="Calibri"/>
              </a:rPr>
              <a:t>Text: "</a:t>
            </a:r>
            <a:r>
              <a:rPr lang="en-US" dirty="0">
                <a:latin typeface="Calibri"/>
                <a:ea typeface="+mn-lt"/>
                <a:cs typeface="+mn-lt"/>
              </a:rPr>
              <a:t>In brittle materials, the rapid propagation of cracks leading to the material breaking apart into many smaller pieces, is a process known as shattering.</a:t>
            </a:r>
            <a:r>
              <a:rPr lang="en-US" dirty="0">
                <a:latin typeface="Calibri"/>
                <a:ea typeface="+mn-lt"/>
                <a:cs typeface="Calibri"/>
              </a:rPr>
              <a:t>"</a:t>
            </a:r>
            <a:endParaRPr lang="en-US" dirty="0">
              <a:latin typeface="Calibri"/>
              <a:cs typeface="Calibri"/>
            </a:endParaRPr>
          </a:p>
          <a:p>
            <a:pPr marL="0" indent="0">
              <a:buNone/>
            </a:pPr>
            <a:endParaRPr lang="en-US" dirty="0">
              <a:latin typeface="Calibri"/>
              <a:cs typeface="Calibri"/>
            </a:endParaRPr>
          </a:p>
          <a:p>
            <a:pPr marL="0" indent="0">
              <a:buNone/>
            </a:pPr>
            <a:r>
              <a:rPr lang="en-US" dirty="0">
                <a:latin typeface="Calibri"/>
                <a:cs typeface="Calibri"/>
              </a:rPr>
              <a:t>How do you recover the following relationship from the above text?</a:t>
            </a:r>
          </a:p>
          <a:p>
            <a:pPr marL="0" indent="0">
              <a:buNone/>
            </a:pPr>
            <a:r>
              <a:rPr lang="en-US" dirty="0">
                <a:latin typeface="Calibri"/>
                <a:cs typeface="Calibri"/>
              </a:rPr>
              <a:t>"Shatter"  - PROCESS_DEFINITION - "the rapid propagation of cracks through a material that breaks it apart into many smaller pieces"</a:t>
            </a:r>
          </a:p>
        </p:txBody>
      </p:sp>
    </p:spTree>
    <p:extLst>
      <p:ext uri="{BB962C8B-B14F-4D97-AF65-F5344CB8AC3E}">
        <p14:creationId xmlns:p14="http://schemas.microsoft.com/office/powerpoint/2010/main" val="136106612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8B4F2-4007-5399-FA52-46892E093934}"/>
              </a:ext>
            </a:extLst>
          </p:cNvPr>
          <p:cNvSpPr>
            <a:spLocks noGrp="1"/>
          </p:cNvSpPr>
          <p:nvPr>
            <p:ph type="title"/>
          </p:nvPr>
        </p:nvSpPr>
        <p:spPr/>
        <p:txBody>
          <a:bodyPr/>
          <a:lstStyle/>
          <a:p>
            <a:r>
              <a:rPr lang="en-US" dirty="0">
                <a:latin typeface="Calibri"/>
                <a:cs typeface="Calibri"/>
              </a:rPr>
              <a:t>LLMs and Knowledge Graphs </a:t>
            </a:r>
          </a:p>
        </p:txBody>
      </p:sp>
      <p:sp>
        <p:nvSpPr>
          <p:cNvPr id="3" name="Content Placeholder 2">
            <a:extLst>
              <a:ext uri="{FF2B5EF4-FFF2-40B4-BE49-F238E27FC236}">
                <a16:creationId xmlns:a16="http://schemas.microsoft.com/office/drawing/2014/main" id="{65E9A919-8692-048D-79EF-126FECA9A099}"/>
              </a:ext>
            </a:extLst>
          </p:cNvPr>
          <p:cNvSpPr>
            <a:spLocks noGrp="1"/>
          </p:cNvSpPr>
          <p:nvPr>
            <p:ph idx="1"/>
          </p:nvPr>
        </p:nvSpPr>
        <p:spPr>
          <a:xfrm>
            <a:off x="1141412" y="1691927"/>
            <a:ext cx="9905999" cy="4099274"/>
          </a:xfrm>
        </p:spPr>
        <p:txBody>
          <a:bodyPr vert="horz" lIns="91440" tIns="45720" rIns="91440" bIns="45720" rtlCol="0" anchor="t">
            <a:normAutofit fontScale="92500" lnSpcReduction="10000"/>
          </a:bodyPr>
          <a:lstStyle/>
          <a:p>
            <a:pPr marL="0" indent="0">
              <a:buNone/>
            </a:pPr>
            <a:r>
              <a:rPr lang="en-US" dirty="0">
                <a:latin typeface="Calibri"/>
                <a:cs typeface="Calibri"/>
              </a:rPr>
              <a:t>Knowledge extraction from text can be assisted by LLMs in many ways. </a:t>
            </a:r>
          </a:p>
          <a:p>
            <a:pPr marL="457200" indent="-457200">
              <a:buAutoNum type="arabicPeriod"/>
            </a:pPr>
            <a:r>
              <a:rPr lang="en-US" dirty="0">
                <a:latin typeface="Calibri"/>
                <a:cs typeface="Calibri"/>
              </a:rPr>
              <a:t>Zero-Shot vs Few-Shot learning (Easiest)</a:t>
            </a:r>
          </a:p>
          <a:p>
            <a:pPr marL="457200" indent="-457200">
              <a:buAutoNum type="arabicPeriod"/>
            </a:pPr>
            <a:r>
              <a:rPr lang="en-US" dirty="0">
                <a:latin typeface="Calibri"/>
                <a:ea typeface="+mn-lt"/>
                <a:cs typeface="+mn-lt"/>
              </a:rPr>
              <a:t>Using the LLM for Data Augmentation (Easy)</a:t>
            </a:r>
          </a:p>
          <a:p>
            <a:pPr marL="457200" indent="-457200">
              <a:buAutoNum type="arabicPeriod"/>
            </a:pPr>
            <a:r>
              <a:rPr lang="en-US" dirty="0">
                <a:latin typeface="Calibri"/>
                <a:ea typeface="+mn-lt"/>
                <a:cs typeface="+mn-lt"/>
              </a:rPr>
              <a:t>Combining LLM with Rule-Based Systems (Moderate)</a:t>
            </a:r>
          </a:p>
          <a:p>
            <a:pPr marL="457200" indent="-457200">
              <a:buAutoNum type="arabicPeriod"/>
            </a:pPr>
            <a:r>
              <a:rPr lang="en-US" dirty="0">
                <a:latin typeface="Calibri"/>
                <a:ea typeface="+mn-lt"/>
                <a:cs typeface="+mn-lt"/>
              </a:rPr>
              <a:t>Customizing the LLM Output with Few-Shot Prompts (Moderate)</a:t>
            </a:r>
          </a:p>
          <a:p>
            <a:pPr marL="457200" indent="-457200">
              <a:buAutoNum type="arabicPeriod"/>
            </a:pPr>
            <a:r>
              <a:rPr lang="en-US" dirty="0">
                <a:latin typeface="Calibri"/>
                <a:ea typeface="+mn-lt"/>
                <a:cs typeface="+mn-lt"/>
              </a:rPr>
              <a:t>LLM-Assisted Annotation Tools (Moderate-Hard)</a:t>
            </a:r>
          </a:p>
          <a:p>
            <a:pPr marL="457200" indent="-457200">
              <a:buAutoNum type="arabicPeriod"/>
            </a:pPr>
            <a:r>
              <a:rPr lang="en-US" sz="2200" dirty="0">
                <a:latin typeface="Calibri"/>
                <a:ea typeface="+mn-lt"/>
                <a:cs typeface="Calibri"/>
              </a:rPr>
              <a:t>Fine-Tuning a Pretrained LLM (Hard)</a:t>
            </a:r>
          </a:p>
          <a:p>
            <a:pPr marL="457200" indent="-457200">
              <a:buAutoNum type="arabicPeriod"/>
            </a:pPr>
            <a:r>
              <a:rPr lang="en-US" sz="2200" dirty="0">
                <a:latin typeface="Calibri"/>
                <a:ea typeface="+mn-lt"/>
                <a:cs typeface="Calibri"/>
              </a:rPr>
              <a:t>Hybrid Models (Hard)</a:t>
            </a:r>
          </a:p>
        </p:txBody>
      </p:sp>
    </p:spTree>
    <p:extLst>
      <p:ext uri="{BB962C8B-B14F-4D97-AF65-F5344CB8AC3E}">
        <p14:creationId xmlns:p14="http://schemas.microsoft.com/office/powerpoint/2010/main" val="49098208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78C29-9641-CAFD-06AD-60CD4698BC93}"/>
              </a:ext>
            </a:extLst>
          </p:cNvPr>
          <p:cNvSpPr>
            <a:spLocks noGrp="1"/>
          </p:cNvSpPr>
          <p:nvPr>
            <p:ph type="title"/>
          </p:nvPr>
        </p:nvSpPr>
        <p:spPr>
          <a:xfrm>
            <a:off x="1141413" y="618518"/>
            <a:ext cx="10413997" cy="1478570"/>
          </a:xfrm>
        </p:spPr>
        <p:txBody>
          <a:bodyPr>
            <a:normAutofit fontScale="90000"/>
          </a:bodyPr>
          <a:lstStyle/>
          <a:p>
            <a:r>
              <a:rPr lang="en-US" dirty="0">
                <a:latin typeface="Calibri"/>
                <a:cs typeface="Calibri"/>
              </a:rPr>
              <a:t>The question isn't "can you use </a:t>
            </a:r>
            <a:r>
              <a:rPr lang="en-US" dirty="0" err="1">
                <a:latin typeface="Calibri"/>
                <a:cs typeface="Calibri"/>
              </a:rPr>
              <a:t>llms</a:t>
            </a:r>
            <a:r>
              <a:rPr lang="en-US" dirty="0">
                <a:latin typeface="Calibri"/>
                <a:cs typeface="Calibri"/>
              </a:rPr>
              <a:t>", the question is "how to do this correctly and efficiently"</a:t>
            </a:r>
          </a:p>
        </p:txBody>
      </p:sp>
      <p:sp>
        <p:nvSpPr>
          <p:cNvPr id="3" name="Content Placeholder 2">
            <a:extLst>
              <a:ext uri="{FF2B5EF4-FFF2-40B4-BE49-F238E27FC236}">
                <a16:creationId xmlns:a16="http://schemas.microsoft.com/office/drawing/2014/main" id="{B822E578-0DC7-23F2-414A-625FC349DB76}"/>
              </a:ext>
            </a:extLst>
          </p:cNvPr>
          <p:cNvSpPr>
            <a:spLocks noGrp="1"/>
          </p:cNvSpPr>
          <p:nvPr>
            <p:ph idx="1"/>
          </p:nvPr>
        </p:nvSpPr>
        <p:spPr>
          <a:xfrm>
            <a:off x="1141412" y="2249487"/>
            <a:ext cx="10159998" cy="3541714"/>
          </a:xfrm>
        </p:spPr>
        <p:txBody>
          <a:bodyPr vert="horz" lIns="91440" tIns="45720" rIns="91440" bIns="45720" rtlCol="0" anchor="t">
            <a:normAutofit fontScale="92500" lnSpcReduction="20000"/>
          </a:bodyPr>
          <a:lstStyle/>
          <a:p>
            <a:pPr marL="0" indent="0">
              <a:buNone/>
            </a:pPr>
            <a:r>
              <a:rPr lang="en-US" dirty="0">
                <a:latin typeface="Calibri"/>
                <a:cs typeface="Calibri"/>
              </a:rPr>
              <a:t>Some results from the literature and current research: </a:t>
            </a:r>
          </a:p>
          <a:p>
            <a:r>
              <a:rPr lang="en-US" dirty="0">
                <a:latin typeface="Calibri"/>
                <a:cs typeface="Calibri"/>
              </a:rPr>
              <a:t>Split complex queries into several, hopefully parallel, simpler queries</a:t>
            </a:r>
          </a:p>
          <a:p>
            <a:r>
              <a:rPr lang="en-US" dirty="0">
                <a:latin typeface="Calibri"/>
                <a:cs typeface="Calibri"/>
              </a:rPr>
              <a:t>Use LLMs/Rules Based systems to check outputs to better ensure results are correct.</a:t>
            </a:r>
          </a:p>
          <a:p>
            <a:r>
              <a:rPr lang="en-US" dirty="0">
                <a:latin typeface="Calibri"/>
                <a:cs typeface="Calibri"/>
              </a:rPr>
              <a:t>Use several different methods, analyze the results, and create one hybrid result. </a:t>
            </a:r>
            <a:endParaRPr lang="en-US">
              <a:latin typeface="Calibri"/>
              <a:cs typeface="Calibri"/>
            </a:endParaRPr>
          </a:p>
          <a:p>
            <a:r>
              <a:rPr lang="en-US" dirty="0">
                <a:latin typeface="Calibri"/>
                <a:cs typeface="Calibri"/>
              </a:rPr>
              <a:t>Use low-cost/free models for simple tasks if performance is maintained. Use expensive models only when necessary.</a:t>
            </a:r>
          </a:p>
          <a:p>
            <a:r>
              <a:rPr lang="en-US" dirty="0">
                <a:latin typeface="Calibri"/>
                <a:cs typeface="Calibri"/>
              </a:rPr>
              <a:t>Scalability is an issue with LLMs. Can your pipeline deal with 1 million pages? What about the costs? Nominal costs on the small scale can become massive if not careful.</a:t>
            </a:r>
          </a:p>
        </p:txBody>
      </p:sp>
    </p:spTree>
    <p:extLst>
      <p:ext uri="{BB962C8B-B14F-4D97-AF65-F5344CB8AC3E}">
        <p14:creationId xmlns:p14="http://schemas.microsoft.com/office/powerpoint/2010/main" val="309443909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5D00A7-FC91-8F88-CF1C-3F43ABB9FECA}"/>
              </a:ext>
            </a:extLst>
          </p:cNvPr>
          <p:cNvSpPr>
            <a:spLocks noGrp="1"/>
          </p:cNvSpPr>
          <p:nvPr>
            <p:ph type="title"/>
          </p:nvPr>
        </p:nvSpPr>
        <p:spPr>
          <a:xfrm>
            <a:off x="1141413" y="1949257"/>
            <a:ext cx="9905998" cy="1478570"/>
          </a:xfrm>
        </p:spPr>
        <p:txBody>
          <a:bodyPr/>
          <a:lstStyle/>
          <a:p>
            <a:pPr algn="ctr"/>
            <a:r>
              <a:rPr lang="en-US" dirty="0"/>
              <a:t>Questions</a:t>
            </a:r>
          </a:p>
        </p:txBody>
      </p:sp>
    </p:spTree>
    <p:extLst>
      <p:ext uri="{BB962C8B-B14F-4D97-AF65-F5344CB8AC3E}">
        <p14:creationId xmlns:p14="http://schemas.microsoft.com/office/powerpoint/2010/main" val="406870921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C9467-D86A-4D44-9E01-5796E5BDA396}"/>
              </a:ext>
            </a:extLst>
          </p:cNvPr>
          <p:cNvSpPr>
            <a:spLocks noGrp="1"/>
          </p:cNvSpPr>
          <p:nvPr>
            <p:ph type="title"/>
          </p:nvPr>
        </p:nvSpPr>
        <p:spPr/>
        <p:txBody>
          <a:bodyPr anchor="ctr"/>
          <a:lstStyle/>
          <a:p>
            <a:pPr algn="ctr"/>
            <a:r>
              <a:rPr lang="en-US" dirty="0"/>
              <a:t>  Contact details	</a:t>
            </a:r>
          </a:p>
        </p:txBody>
      </p:sp>
      <p:pic>
        <p:nvPicPr>
          <p:cNvPr id="6" name="Picture Placeholder 5" descr="Circuit">
            <a:extLst>
              <a:ext uri="{FF2B5EF4-FFF2-40B4-BE49-F238E27FC236}">
                <a16:creationId xmlns:a16="http://schemas.microsoft.com/office/drawing/2014/main" id="{103D88BF-51AE-46F2-8081-A3C506432709}"/>
              </a:ext>
            </a:extLst>
          </p:cNvPr>
          <p:cNvPicPr>
            <a:picLocks noGrp="1" noChangeAspect="1"/>
          </p:cNvPicPr>
          <p:nvPr>
            <p:ph type="pic" idx="1"/>
          </p:nvPr>
        </p:nvPicPr>
        <p:blipFill>
          <a:blip r:embed="rId3" cstate="email">
            <a:extLst>
              <a:ext uri="{28A0092B-C50C-407E-A947-70E740481C1C}">
                <a14:useLocalDpi xmlns:a14="http://schemas.microsoft.com/office/drawing/2010/main"/>
              </a:ext>
            </a:extLst>
          </a:blip>
          <a:srcRect/>
          <a:stretch>
            <a:fillRect/>
          </a:stretch>
        </p:blipFill>
        <p:spPr>
          <a:xfrm>
            <a:off x="1141411" y="783406"/>
            <a:ext cx="9912354" cy="3299778"/>
          </a:xfrm>
        </p:spPr>
      </p:pic>
      <p:sp>
        <p:nvSpPr>
          <p:cNvPr id="4" name="Text Placeholder 3">
            <a:extLst>
              <a:ext uri="{FF2B5EF4-FFF2-40B4-BE49-F238E27FC236}">
                <a16:creationId xmlns:a16="http://schemas.microsoft.com/office/drawing/2014/main" id="{41A79215-653F-4996-95E5-0FD4B247B21F}"/>
              </a:ext>
            </a:extLst>
          </p:cNvPr>
          <p:cNvSpPr>
            <a:spLocks noGrp="1"/>
          </p:cNvSpPr>
          <p:nvPr>
            <p:ph type="body" sz="half" idx="2"/>
          </p:nvPr>
        </p:nvSpPr>
        <p:spPr>
          <a:xfrm>
            <a:off x="1141364" y="5124019"/>
            <a:ext cx="9910859" cy="1325941"/>
          </a:xfrm>
        </p:spPr>
        <p:txBody>
          <a:bodyPr vert="horz" lIns="91440" tIns="45720" rIns="91440" bIns="45720" rtlCol="0" anchor="t">
            <a:normAutofit/>
          </a:bodyPr>
          <a:lstStyle/>
          <a:p>
            <a:pPr algn="ctr"/>
            <a:r>
              <a:rPr lang="en-US" sz="2400" dirty="0"/>
              <a:t>Jon Stephens</a:t>
            </a:r>
          </a:p>
          <a:p>
            <a:pPr algn="ctr"/>
            <a:r>
              <a:rPr lang="en-US" sz="2400" dirty="0">
                <a:hlinkClick r:id="rId4"/>
              </a:rPr>
              <a:t>jcstephe@ucsd.edu</a:t>
            </a:r>
            <a:endParaRPr lang="en-US" sz="2400" dirty="0"/>
          </a:p>
        </p:txBody>
      </p:sp>
    </p:spTree>
    <p:extLst>
      <p:ext uri="{BB962C8B-B14F-4D97-AF65-F5344CB8AC3E}">
        <p14:creationId xmlns:p14="http://schemas.microsoft.com/office/powerpoint/2010/main" val="39065403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CF38C-9707-F002-580F-8DB9B01CBB89}"/>
              </a:ext>
            </a:extLst>
          </p:cNvPr>
          <p:cNvSpPr>
            <a:spLocks noGrp="1"/>
          </p:cNvSpPr>
          <p:nvPr>
            <p:ph type="title"/>
          </p:nvPr>
        </p:nvSpPr>
        <p:spPr>
          <a:xfrm>
            <a:off x="1146705" y="602413"/>
            <a:ext cx="4229848" cy="1647072"/>
          </a:xfrm>
        </p:spPr>
        <p:txBody>
          <a:bodyPr/>
          <a:lstStyle/>
          <a:p>
            <a:r>
              <a:rPr lang="en-US" dirty="0">
                <a:latin typeface="Calibri"/>
                <a:cs typeface="Calibri"/>
              </a:rPr>
              <a:t>a Knowledge Graph</a:t>
            </a:r>
            <a:endParaRPr lang="en-US" dirty="0">
              <a:solidFill>
                <a:srgbClr val="000000"/>
              </a:solidFill>
              <a:latin typeface="Calibri"/>
              <a:cs typeface="Calibri"/>
            </a:endParaRPr>
          </a:p>
        </p:txBody>
      </p:sp>
      <p:pic>
        <p:nvPicPr>
          <p:cNvPr id="5" name="Content Placeholder 4" descr="A network made up of connected lines and dots">
            <a:extLst>
              <a:ext uri="{FF2B5EF4-FFF2-40B4-BE49-F238E27FC236}">
                <a16:creationId xmlns:a16="http://schemas.microsoft.com/office/drawing/2014/main" id="{EFEE862B-39F6-308F-2F88-8AF8077EBFB5}"/>
              </a:ext>
            </a:extLst>
          </p:cNvPr>
          <p:cNvPicPr>
            <a:picLocks noGrp="1" noChangeAspect="1"/>
          </p:cNvPicPr>
          <p:nvPr>
            <p:ph idx="1"/>
          </p:nvPr>
        </p:nvPicPr>
        <p:blipFill>
          <a:blip r:embed="rId3"/>
          <a:stretch>
            <a:fillRect/>
          </a:stretch>
        </p:blipFill>
        <p:spPr>
          <a:xfrm>
            <a:off x="5502275" y="592138"/>
            <a:ext cx="5199062" cy="5199062"/>
          </a:xfrm>
        </p:spPr>
      </p:pic>
      <p:sp>
        <p:nvSpPr>
          <p:cNvPr id="4" name="Text Placeholder 3">
            <a:extLst>
              <a:ext uri="{FF2B5EF4-FFF2-40B4-BE49-F238E27FC236}">
                <a16:creationId xmlns:a16="http://schemas.microsoft.com/office/drawing/2014/main" id="{F1124127-F40D-07F2-52A7-5B9F95BB444F}"/>
              </a:ext>
            </a:extLst>
          </p:cNvPr>
          <p:cNvSpPr>
            <a:spLocks noGrp="1"/>
          </p:cNvSpPr>
          <p:nvPr>
            <p:ph type="body" sz="half" idx="2"/>
          </p:nvPr>
        </p:nvSpPr>
        <p:spPr/>
        <p:txBody>
          <a:bodyPr vert="horz" lIns="91440" tIns="45720" rIns="91440" bIns="45720" rtlCol="0" anchor="t">
            <a:normAutofit/>
          </a:bodyPr>
          <a:lstStyle/>
          <a:p>
            <a:endParaRPr lang="en-US" sz="2000" dirty="0">
              <a:latin typeface="Calibri"/>
              <a:cs typeface="Arial"/>
            </a:endParaRPr>
          </a:p>
          <a:p>
            <a:r>
              <a:rPr lang="en-US" sz="2000" dirty="0">
                <a:latin typeface="Calibri"/>
                <a:cs typeface="Arial"/>
              </a:rPr>
              <a:t>A knowledge graph is a structured representation of information that captures relationships between different entities, concepts, or data points. </a:t>
            </a:r>
            <a:endParaRPr lang="en-US">
              <a:latin typeface="Calibri"/>
              <a:cs typeface="Calibri"/>
            </a:endParaRPr>
          </a:p>
          <a:p>
            <a:br>
              <a:rPr lang="en-US" sz="2400" dirty="0">
                <a:latin typeface="TW Cen MT"/>
              </a:rPr>
            </a:br>
            <a:endParaRPr lang="en-US" sz="2000">
              <a:latin typeface="Calibri"/>
              <a:cs typeface="Calibri"/>
            </a:endParaRPr>
          </a:p>
          <a:p>
            <a:endParaRPr lang="en-US" dirty="0">
              <a:latin typeface="Calibri"/>
              <a:cs typeface="Calibri"/>
            </a:endParaRPr>
          </a:p>
        </p:txBody>
      </p:sp>
    </p:spTree>
    <p:extLst>
      <p:ext uri="{BB962C8B-B14F-4D97-AF65-F5344CB8AC3E}">
        <p14:creationId xmlns:p14="http://schemas.microsoft.com/office/powerpoint/2010/main" val="8401449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A9B1B-B431-8A7D-38D0-43EDD823EF49}"/>
              </a:ext>
            </a:extLst>
          </p:cNvPr>
          <p:cNvSpPr>
            <a:spLocks noGrp="1"/>
          </p:cNvSpPr>
          <p:nvPr>
            <p:ph type="title"/>
          </p:nvPr>
        </p:nvSpPr>
        <p:spPr>
          <a:xfrm>
            <a:off x="6431240" y="1706301"/>
            <a:ext cx="4803911" cy="1478570"/>
          </a:xfrm>
        </p:spPr>
        <p:txBody>
          <a:bodyPr>
            <a:normAutofit fontScale="90000"/>
          </a:bodyPr>
          <a:lstStyle/>
          <a:p>
            <a:r>
              <a:rPr lang="en-US" dirty="0">
                <a:latin typeface="Calibri"/>
                <a:cs typeface="Calibri"/>
              </a:rPr>
              <a:t>What Do we want to save from this information?</a:t>
            </a:r>
          </a:p>
        </p:txBody>
      </p:sp>
      <p:sp>
        <p:nvSpPr>
          <p:cNvPr id="6" name="Title 1">
            <a:extLst>
              <a:ext uri="{FF2B5EF4-FFF2-40B4-BE49-F238E27FC236}">
                <a16:creationId xmlns:a16="http://schemas.microsoft.com/office/drawing/2014/main" id="{5F488C7B-A69E-ECA1-770A-766E9B7B081D}"/>
              </a:ext>
            </a:extLst>
          </p:cNvPr>
          <p:cNvSpPr txBox="1">
            <a:spLocks/>
          </p:cNvSpPr>
          <p:nvPr/>
        </p:nvSpPr>
        <p:spPr>
          <a:xfrm>
            <a:off x="874161" y="1637830"/>
            <a:ext cx="3379303" cy="8159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latin typeface="Calibri"/>
                <a:cs typeface="Calibri"/>
              </a:rPr>
              <a:t>Information:</a:t>
            </a:r>
          </a:p>
        </p:txBody>
      </p:sp>
      <p:sp>
        <p:nvSpPr>
          <p:cNvPr id="8" name="Content Placeholder 2">
            <a:extLst>
              <a:ext uri="{FF2B5EF4-FFF2-40B4-BE49-F238E27FC236}">
                <a16:creationId xmlns:a16="http://schemas.microsoft.com/office/drawing/2014/main" id="{20DEB24E-357B-47D1-46B3-1B3B52D34628}"/>
              </a:ext>
            </a:extLst>
          </p:cNvPr>
          <p:cNvSpPr txBox="1">
            <a:spLocks/>
          </p:cNvSpPr>
          <p:nvPr/>
        </p:nvSpPr>
        <p:spPr>
          <a:xfrm>
            <a:off x="874157" y="2446060"/>
            <a:ext cx="4828694" cy="3541714"/>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dirty="0">
                <a:latin typeface="Calibri"/>
                <a:cs typeface="Calibri"/>
              </a:rPr>
              <a:t>Alice, Bob, and Charlie are people.</a:t>
            </a:r>
          </a:p>
          <a:p>
            <a:r>
              <a:rPr lang="en-US" dirty="0">
                <a:latin typeface="Calibri"/>
                <a:cs typeface="Calibri"/>
              </a:rPr>
              <a:t>They each live in a city </a:t>
            </a:r>
            <a:br>
              <a:rPr lang="en-US" dirty="0">
                <a:latin typeface="Calibri"/>
              </a:rPr>
            </a:br>
            <a:r>
              <a:rPr lang="en-US" dirty="0">
                <a:latin typeface="Calibri"/>
                <a:cs typeface="Calibri"/>
              </a:rPr>
              <a:t>(New York or Paris)</a:t>
            </a:r>
          </a:p>
          <a:p>
            <a:r>
              <a:rPr lang="en-US" dirty="0">
                <a:latin typeface="Calibri"/>
                <a:cs typeface="Calibri"/>
              </a:rPr>
              <a:t>They each work in a job </a:t>
            </a:r>
            <a:br>
              <a:rPr lang="en-US" dirty="0">
                <a:latin typeface="Calibri"/>
              </a:rPr>
            </a:br>
            <a:r>
              <a:rPr lang="en-US" dirty="0">
                <a:latin typeface="Calibri"/>
                <a:cs typeface="Calibri"/>
              </a:rPr>
              <a:t>(Engineer or Doctor)</a:t>
            </a:r>
          </a:p>
          <a:p>
            <a:endParaRPr lang="en-US" dirty="0">
              <a:latin typeface="Calibri"/>
              <a:cs typeface="Calibri"/>
            </a:endParaRPr>
          </a:p>
        </p:txBody>
      </p:sp>
      <p:sp>
        <p:nvSpPr>
          <p:cNvPr id="4" name="TextBox 3">
            <a:extLst>
              <a:ext uri="{FF2B5EF4-FFF2-40B4-BE49-F238E27FC236}">
                <a16:creationId xmlns:a16="http://schemas.microsoft.com/office/drawing/2014/main" id="{8289CB6A-36BC-C61D-EC9D-5910232B7823}"/>
              </a:ext>
            </a:extLst>
          </p:cNvPr>
          <p:cNvSpPr txBox="1"/>
          <p:nvPr/>
        </p:nvSpPr>
        <p:spPr>
          <a:xfrm>
            <a:off x="1768206" y="543839"/>
            <a:ext cx="8650689"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400" dirty="0"/>
              <a:t>RELATIONAL DATABASE EXAMPLE:</a:t>
            </a:r>
            <a:endParaRPr lang="en-US" dirty="0"/>
          </a:p>
        </p:txBody>
      </p:sp>
    </p:spTree>
    <p:extLst>
      <p:ext uri="{BB962C8B-B14F-4D97-AF65-F5344CB8AC3E}">
        <p14:creationId xmlns:p14="http://schemas.microsoft.com/office/powerpoint/2010/main" val="15923525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A9B1B-B431-8A7D-38D0-43EDD823EF49}"/>
              </a:ext>
            </a:extLst>
          </p:cNvPr>
          <p:cNvSpPr>
            <a:spLocks noGrp="1"/>
          </p:cNvSpPr>
          <p:nvPr>
            <p:ph type="title"/>
          </p:nvPr>
        </p:nvSpPr>
        <p:spPr>
          <a:xfrm>
            <a:off x="6088892" y="773127"/>
            <a:ext cx="4803911" cy="1478570"/>
          </a:xfrm>
        </p:spPr>
        <p:txBody>
          <a:bodyPr/>
          <a:lstStyle/>
          <a:p>
            <a:r>
              <a:rPr lang="en-US" dirty="0">
                <a:latin typeface="Calibri"/>
                <a:cs typeface="Calibri"/>
              </a:rPr>
              <a:t>What we want:</a:t>
            </a:r>
          </a:p>
        </p:txBody>
      </p:sp>
      <p:sp>
        <p:nvSpPr>
          <p:cNvPr id="3" name="Content Placeholder 2">
            <a:extLst>
              <a:ext uri="{FF2B5EF4-FFF2-40B4-BE49-F238E27FC236}">
                <a16:creationId xmlns:a16="http://schemas.microsoft.com/office/drawing/2014/main" id="{DDAF37D3-2F50-FBFE-3534-C2415B4B39A8}"/>
              </a:ext>
            </a:extLst>
          </p:cNvPr>
          <p:cNvSpPr>
            <a:spLocks noGrp="1"/>
          </p:cNvSpPr>
          <p:nvPr>
            <p:ph sz="half" idx="1"/>
          </p:nvPr>
        </p:nvSpPr>
        <p:spPr>
          <a:xfrm>
            <a:off x="6094409" y="2448269"/>
            <a:ext cx="5347737" cy="3536193"/>
          </a:xfrm>
        </p:spPr>
        <p:txBody>
          <a:bodyPr vert="horz" lIns="91440" tIns="45720" rIns="91440" bIns="45720" rtlCol="0" anchor="t">
            <a:normAutofit/>
          </a:bodyPr>
          <a:lstStyle/>
          <a:p>
            <a:r>
              <a:rPr lang="en-US" dirty="0">
                <a:latin typeface="Calibri"/>
                <a:cs typeface="Calibri"/>
              </a:rPr>
              <a:t>All people</a:t>
            </a:r>
          </a:p>
          <a:p>
            <a:r>
              <a:rPr lang="en-US" dirty="0">
                <a:latin typeface="Calibri"/>
                <a:cs typeface="Calibri"/>
              </a:rPr>
              <a:t>All cities</a:t>
            </a:r>
          </a:p>
          <a:p>
            <a:r>
              <a:rPr lang="en-US" dirty="0">
                <a:latin typeface="Calibri"/>
                <a:cs typeface="Calibri"/>
              </a:rPr>
              <a:t>All jobs</a:t>
            </a:r>
          </a:p>
          <a:p>
            <a:r>
              <a:rPr lang="en-US" dirty="0">
                <a:latin typeface="Calibri"/>
                <a:cs typeface="Calibri"/>
              </a:rPr>
              <a:t>All relationships between people jobs</a:t>
            </a:r>
          </a:p>
          <a:p>
            <a:r>
              <a:rPr lang="en-US" dirty="0">
                <a:latin typeface="Calibri"/>
                <a:cs typeface="Calibri"/>
              </a:rPr>
              <a:t>All relationships between people cities</a:t>
            </a:r>
          </a:p>
          <a:p>
            <a:pPr marL="0" indent="0">
              <a:buNone/>
            </a:pPr>
            <a:endParaRPr lang="en-US" dirty="0">
              <a:latin typeface="Calibri"/>
              <a:cs typeface="Calibri"/>
            </a:endParaRPr>
          </a:p>
        </p:txBody>
      </p:sp>
      <p:sp>
        <p:nvSpPr>
          <p:cNvPr id="6" name="Title 1">
            <a:extLst>
              <a:ext uri="{FF2B5EF4-FFF2-40B4-BE49-F238E27FC236}">
                <a16:creationId xmlns:a16="http://schemas.microsoft.com/office/drawing/2014/main" id="{5F488C7B-A69E-ECA1-770A-766E9B7B081D}"/>
              </a:ext>
            </a:extLst>
          </p:cNvPr>
          <p:cNvSpPr txBox="1">
            <a:spLocks/>
          </p:cNvSpPr>
          <p:nvPr/>
        </p:nvSpPr>
        <p:spPr>
          <a:xfrm>
            <a:off x="874161" y="770918"/>
            <a:ext cx="4803911"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latin typeface="Calibri"/>
                <a:cs typeface="Calibri"/>
              </a:rPr>
              <a:t>Information:</a:t>
            </a:r>
          </a:p>
        </p:txBody>
      </p:sp>
      <p:sp>
        <p:nvSpPr>
          <p:cNvPr id="8" name="Content Placeholder 2">
            <a:extLst>
              <a:ext uri="{FF2B5EF4-FFF2-40B4-BE49-F238E27FC236}">
                <a16:creationId xmlns:a16="http://schemas.microsoft.com/office/drawing/2014/main" id="{20DEB24E-357B-47D1-46B3-1B3B52D34628}"/>
              </a:ext>
            </a:extLst>
          </p:cNvPr>
          <p:cNvSpPr txBox="1">
            <a:spLocks/>
          </p:cNvSpPr>
          <p:nvPr/>
        </p:nvSpPr>
        <p:spPr>
          <a:xfrm>
            <a:off x="874157" y="2446060"/>
            <a:ext cx="4828694" cy="3541714"/>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dirty="0">
                <a:latin typeface="Calibri"/>
                <a:cs typeface="Calibri"/>
              </a:rPr>
              <a:t>Alice, Bob, and Charlie are people.</a:t>
            </a:r>
          </a:p>
          <a:p>
            <a:r>
              <a:rPr lang="en-US" dirty="0">
                <a:latin typeface="Calibri"/>
                <a:cs typeface="Calibri"/>
              </a:rPr>
              <a:t>They each live in a city </a:t>
            </a:r>
            <a:br>
              <a:rPr lang="en-US" dirty="0">
                <a:latin typeface="Calibri"/>
              </a:rPr>
            </a:br>
            <a:r>
              <a:rPr lang="en-US" dirty="0">
                <a:latin typeface="Calibri"/>
                <a:cs typeface="Calibri"/>
              </a:rPr>
              <a:t>(New York or Paris)</a:t>
            </a:r>
          </a:p>
          <a:p>
            <a:r>
              <a:rPr lang="en-US" dirty="0">
                <a:latin typeface="Calibri"/>
                <a:cs typeface="Calibri"/>
              </a:rPr>
              <a:t>They each work in a job </a:t>
            </a:r>
            <a:br>
              <a:rPr lang="en-US" dirty="0">
                <a:latin typeface="Calibri"/>
              </a:rPr>
            </a:br>
            <a:r>
              <a:rPr lang="en-US" dirty="0">
                <a:latin typeface="Calibri"/>
                <a:cs typeface="Calibri"/>
              </a:rPr>
              <a:t>(Engineer or Doctor)</a:t>
            </a:r>
          </a:p>
          <a:p>
            <a:endParaRPr lang="en-US" dirty="0">
              <a:latin typeface="Calibri"/>
              <a:cs typeface="Calibri"/>
            </a:endParaRPr>
          </a:p>
        </p:txBody>
      </p:sp>
    </p:spTree>
    <p:extLst>
      <p:ext uri="{BB962C8B-B14F-4D97-AF65-F5344CB8AC3E}">
        <p14:creationId xmlns:p14="http://schemas.microsoft.com/office/powerpoint/2010/main" val="30214186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291AB56-1197-E994-0475-EB91B7DCBFB9}"/>
              </a:ext>
            </a:extLst>
          </p:cNvPr>
          <p:cNvSpPr txBox="1"/>
          <p:nvPr/>
        </p:nvSpPr>
        <p:spPr>
          <a:xfrm>
            <a:off x="1265208" y="366622"/>
            <a:ext cx="9661584" cy="58169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600" dirty="0">
                <a:latin typeface="Calibri"/>
                <a:cs typeface="Arial"/>
              </a:rPr>
              <a:t>Possible Tables Needed For Relational Database:</a:t>
            </a:r>
            <a:endParaRPr lang="en-US" dirty="0"/>
          </a:p>
          <a:p>
            <a:endParaRPr lang="en-US" sz="2800" dirty="0">
              <a:latin typeface="Calibri"/>
              <a:cs typeface="Arial"/>
            </a:endParaRPr>
          </a:p>
          <a:p>
            <a:pPr marL="285750" indent="-285750">
              <a:buFont typeface="Arial"/>
              <a:buChar char="•"/>
            </a:pPr>
            <a:r>
              <a:rPr lang="en-US" sz="2800" b="1" dirty="0">
                <a:latin typeface="Calibri"/>
                <a:cs typeface="Arial"/>
              </a:rPr>
              <a:t>Persons</a:t>
            </a:r>
            <a:r>
              <a:rPr lang="en-US" sz="2800" dirty="0">
                <a:latin typeface="Calibri"/>
                <a:cs typeface="Arial"/>
              </a:rPr>
              <a:t>: A table to store information about people.</a:t>
            </a:r>
            <a:br>
              <a:rPr lang="en-US" sz="2800" dirty="0">
                <a:latin typeface="Calibri"/>
                <a:cs typeface="Arial"/>
              </a:rPr>
            </a:br>
            <a:endParaRPr lang="en-US" sz="2800">
              <a:latin typeface="Calibri"/>
              <a:cs typeface="Calibri"/>
            </a:endParaRPr>
          </a:p>
          <a:p>
            <a:pPr marL="285750" indent="-285750">
              <a:buFont typeface="Arial"/>
              <a:buChar char="•"/>
            </a:pPr>
            <a:r>
              <a:rPr lang="en-US" sz="2800" b="1" dirty="0">
                <a:latin typeface="Calibri"/>
                <a:cs typeface="Arial"/>
              </a:rPr>
              <a:t>Cities</a:t>
            </a:r>
            <a:r>
              <a:rPr lang="en-US" sz="2800" dirty="0">
                <a:latin typeface="Calibri"/>
                <a:cs typeface="Arial"/>
              </a:rPr>
              <a:t>: A table to store information about cities.</a:t>
            </a:r>
            <a:br>
              <a:rPr lang="en-US" sz="2800" dirty="0">
                <a:latin typeface="Calibri"/>
                <a:cs typeface="Arial"/>
              </a:rPr>
            </a:br>
            <a:endParaRPr lang="en-US" sz="2800">
              <a:latin typeface="Calibri"/>
              <a:cs typeface="Calibri"/>
            </a:endParaRPr>
          </a:p>
          <a:p>
            <a:pPr marL="285750" indent="-285750">
              <a:buFont typeface="Arial"/>
              <a:buChar char="•"/>
            </a:pPr>
            <a:r>
              <a:rPr lang="en-US" sz="2800" b="1" dirty="0">
                <a:latin typeface="Calibri"/>
                <a:cs typeface="Arial"/>
              </a:rPr>
              <a:t>Occupations</a:t>
            </a:r>
            <a:r>
              <a:rPr lang="en-US" sz="2800" dirty="0">
                <a:latin typeface="Calibri"/>
                <a:cs typeface="Arial"/>
              </a:rPr>
              <a:t>: A table to store information about occupations.</a:t>
            </a:r>
            <a:br>
              <a:rPr lang="en-US" sz="2800" dirty="0">
                <a:latin typeface="Calibri"/>
                <a:cs typeface="Arial"/>
              </a:rPr>
            </a:br>
            <a:endParaRPr lang="en-US" sz="2800">
              <a:latin typeface="Calibri"/>
              <a:cs typeface="Calibri"/>
            </a:endParaRPr>
          </a:p>
          <a:p>
            <a:pPr marL="285750" indent="-285750">
              <a:buFont typeface="Arial"/>
              <a:buChar char="•"/>
            </a:pPr>
            <a:r>
              <a:rPr lang="en-US" sz="2800" b="1" dirty="0" err="1">
                <a:latin typeface="Calibri"/>
                <a:cs typeface="Arial"/>
              </a:rPr>
              <a:t>Person_City_Relationships</a:t>
            </a:r>
            <a:r>
              <a:rPr lang="en-US" sz="2800" dirty="0">
                <a:latin typeface="Calibri"/>
                <a:cs typeface="Arial"/>
              </a:rPr>
              <a:t>: A table to store the relationships between persons and cities (i.e., where people live).</a:t>
            </a:r>
            <a:br>
              <a:rPr lang="en-US" sz="2800" dirty="0">
                <a:latin typeface="Calibri"/>
                <a:cs typeface="Arial"/>
              </a:rPr>
            </a:br>
            <a:endParaRPr lang="en-US" sz="2800" dirty="0">
              <a:latin typeface="Calibri"/>
              <a:cs typeface="Arial"/>
            </a:endParaRPr>
          </a:p>
          <a:p>
            <a:pPr marL="285750" indent="-285750">
              <a:buFont typeface="Arial"/>
              <a:buChar char="•"/>
            </a:pPr>
            <a:r>
              <a:rPr lang="en-US" sz="2800" b="1" dirty="0" err="1">
                <a:latin typeface="Calibri"/>
                <a:cs typeface="Arial"/>
              </a:rPr>
              <a:t>Person_Occupation_Relationships</a:t>
            </a:r>
            <a:r>
              <a:rPr lang="en-US" sz="2800" dirty="0">
                <a:latin typeface="Calibri"/>
                <a:cs typeface="Arial"/>
              </a:rPr>
              <a:t>: A table to store the relationships between persons and their occupations.</a:t>
            </a:r>
            <a:endParaRPr lang="en-US" sz="2800">
              <a:latin typeface="Calibri"/>
              <a:cs typeface="Calibri"/>
            </a:endParaRPr>
          </a:p>
        </p:txBody>
      </p:sp>
    </p:spTree>
    <p:extLst>
      <p:ext uri="{BB962C8B-B14F-4D97-AF65-F5344CB8AC3E}">
        <p14:creationId xmlns:p14="http://schemas.microsoft.com/office/powerpoint/2010/main" val="425467805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95C60B4F-BC3B-4500-94A0-12B650EB3A96}">
  <ds:schemaRefs>
    <ds:schemaRef ds:uri="http://schemas.microsoft.com/sharepoint/v3/contenttype/forms"/>
  </ds:schemaRefs>
</ds:datastoreItem>
</file>

<file path=customXml/itemProps2.xml><?xml version="1.0" encoding="utf-8"?>
<ds:datastoreItem xmlns:ds="http://schemas.openxmlformats.org/officeDocument/2006/customXml" ds:itemID="{26E2ACFD-A954-4AE5-A646-04099F7008F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8B1A62B-AC56-4FF8-A85C-85C0B480DAF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
  <TotalTime>0</TotalTime>
  <Words>32</Words>
  <Application>Microsoft Office PowerPoint</Application>
  <PresentationFormat>Widescreen</PresentationFormat>
  <Paragraphs>18</Paragraphs>
  <Slides>59</Slides>
  <Notes>24</Notes>
  <HiddenSlides>0</HiddenSlides>
  <MMClips>0</MMClips>
  <ScaleCrop>false</ScaleCrop>
  <HeadingPairs>
    <vt:vector size="4" baseType="variant">
      <vt:variant>
        <vt:lpstr>Theme</vt:lpstr>
      </vt:variant>
      <vt:variant>
        <vt:i4>1</vt:i4>
      </vt:variant>
      <vt:variant>
        <vt:lpstr>Slide Titles</vt:lpstr>
      </vt:variant>
      <vt:variant>
        <vt:i4>59</vt:i4>
      </vt:variant>
    </vt:vector>
  </HeadingPairs>
  <TitlesOfParts>
    <vt:vector size="60" baseType="lpstr">
      <vt:lpstr>Circuit</vt:lpstr>
      <vt:lpstr>SDSC Summer Institute</vt:lpstr>
      <vt:lpstr>Data Storage and management options</vt:lpstr>
      <vt:lpstr>Knowledge Graphs:</vt:lpstr>
      <vt:lpstr>Knowledge Graphs are everywhere</vt:lpstr>
      <vt:lpstr>PowerPoint Presentation</vt:lpstr>
      <vt:lpstr>a Knowledge Graph</vt:lpstr>
      <vt:lpstr>What Do we want to save from this information?</vt:lpstr>
      <vt:lpstr>What we want:</vt:lpstr>
      <vt:lpstr>PowerPoint Presentation</vt:lpstr>
      <vt:lpstr>What does this look like in A relational database?</vt:lpstr>
      <vt:lpstr>A question:</vt:lpstr>
      <vt:lpstr>Who lives in New York and is a Doctor?</vt:lpstr>
      <vt:lpstr>Is there a better way to arrange the data so that we can see/get this information easier?</vt:lpstr>
      <vt:lpstr>Is there a better way to arrange the data so that we can see/get this information easier?</vt:lpstr>
      <vt:lpstr>wHAT MAKES UP A Knowledge Graph:  Entities and Nodes: A person, place, or thing (Stan Lee, San diego, marvel)   Relationships and edges: a relationship between two things ( A – lives IN – B)   Properties and Attributes: an aspect of a node that is not itself a node (cost of a book)  Semantic Labels: (Stan Lee is a "person", San Diego is a "Place")  Ontology: (Grounded terms within a known hierarchy – More on this later) </vt:lpstr>
      <vt:lpstr>What Do we want to save from this information?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When Would You Use Knowledge Graphs?</vt:lpstr>
      <vt:lpstr>1. Complex and Interconnected Data</vt:lpstr>
      <vt:lpstr>2. Dynamic and Evolving Schema</vt:lpstr>
      <vt:lpstr>3. Semantic Queries and Reasoning</vt:lpstr>
      <vt:lpstr>4. Data Integration from Diverse Sources</vt:lpstr>
      <vt:lpstr>5. Knowledge Representation and Search</vt:lpstr>
      <vt:lpstr>6. Contextual and Context-Aware Applications</vt:lpstr>
      <vt:lpstr>How to make knowledge graphs</vt:lpstr>
      <vt:lpstr>First a note on Ontologies:</vt:lpstr>
      <vt:lpstr>Key Features of Ontologies: (In Material Science)</vt:lpstr>
      <vt:lpstr>What makes an ontology special:</vt:lpstr>
      <vt:lpstr>How do ontologies and knowledge graphs differ?</vt:lpstr>
      <vt:lpstr>OntologY:</vt:lpstr>
      <vt:lpstr>Knowledge graph:</vt:lpstr>
      <vt:lpstr>Key Differences</vt:lpstr>
      <vt:lpstr>Key Differences</vt:lpstr>
      <vt:lpstr>Key Differences</vt:lpstr>
      <vt:lpstr>Ontology Example:</vt:lpstr>
      <vt:lpstr>Knowledge graph example</vt:lpstr>
      <vt:lpstr>Ontology vs Knowledge Graph</vt:lpstr>
      <vt:lpstr>Making a Knowledge graph</vt:lpstr>
      <vt:lpstr>Making a Knowledge graph</vt:lpstr>
      <vt:lpstr>Making a Knowledge graph</vt:lpstr>
      <vt:lpstr>Making a Knowledge graph</vt:lpstr>
      <vt:lpstr>Making a Knowledge graph</vt:lpstr>
      <vt:lpstr>Making a Knowledge graph</vt:lpstr>
      <vt:lpstr>Key points</vt:lpstr>
      <vt:lpstr>Example – complexity of knowledge</vt:lpstr>
      <vt:lpstr>Example – Extracting Named Entities</vt:lpstr>
      <vt:lpstr>Example – Extracting noun phrases</vt:lpstr>
      <vt:lpstr>Example – Extracting Relationships</vt:lpstr>
      <vt:lpstr>LLMs and Knowledge Graphs </vt:lpstr>
      <vt:lpstr>The question isn't "can you use llms", the question is "how to do this correctly and efficiently"</vt:lpstr>
      <vt:lpstr>Questions</vt:lpstr>
      <vt:lpstr>  Contact details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Modern design</dc:title>
  <dc:creator/>
  <cp:lastModifiedBy/>
  <cp:revision>1349</cp:revision>
  <dcterms:created xsi:type="dcterms:W3CDTF">2024-08-08T15:53:58Z</dcterms:created>
  <dcterms:modified xsi:type="dcterms:W3CDTF">2024-08-09T19:24:48Z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